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comments+xml" PartName="/ppt/comments/comment1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</p:sldIdLst>
  <p:sldSz cy="6858000" cx="9144000"/>
  <p:notesSz cx="7010400" cy="9296400"/>
  <p:embeddedFontLst>
    <p:embeddedFont>
      <p:font typeface="Playfair Display"/>
      <p:regular r:id="rId40"/>
      <p:bold r:id="rId41"/>
      <p:italic r:id="rId42"/>
      <p:boldItalic r:id="rId43"/>
    </p:embeddedFont>
    <p:embeddedFont>
      <p:font typeface="Lobster"/>
      <p:regular r:id="rId44"/>
    </p:embeddedFont>
    <p:embeddedFont>
      <p:font typeface="Libre Franklin Black"/>
      <p:bold r:id="rId45"/>
      <p:boldItalic r:id="rId4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47" roundtripDataSignature="AMtx7miEQNl6njvUTp5ccC+qpyHHjZ3o/A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Author clrIdx="0" id="0" initials="" lastIdx="1" name="Jeff Schmidt"/>
</p:cmAuthorLst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PlayfairDisplay-regular.fntdata"/><Relationship Id="rId20" Type="http://schemas.openxmlformats.org/officeDocument/2006/relationships/slide" Target="slides/slide14.xml"/><Relationship Id="rId42" Type="http://schemas.openxmlformats.org/officeDocument/2006/relationships/font" Target="fonts/PlayfairDisplay-italic.fntdata"/><Relationship Id="rId41" Type="http://schemas.openxmlformats.org/officeDocument/2006/relationships/font" Target="fonts/PlayfairDisplay-bold.fntdata"/><Relationship Id="rId22" Type="http://schemas.openxmlformats.org/officeDocument/2006/relationships/slide" Target="slides/slide16.xml"/><Relationship Id="rId44" Type="http://schemas.openxmlformats.org/officeDocument/2006/relationships/font" Target="fonts/Lobster-regular.fntdata"/><Relationship Id="rId21" Type="http://schemas.openxmlformats.org/officeDocument/2006/relationships/slide" Target="slides/slide15.xml"/><Relationship Id="rId43" Type="http://schemas.openxmlformats.org/officeDocument/2006/relationships/font" Target="fonts/PlayfairDisplay-boldItalic.fntdata"/><Relationship Id="rId24" Type="http://schemas.openxmlformats.org/officeDocument/2006/relationships/slide" Target="slides/slide18.xml"/><Relationship Id="rId46" Type="http://schemas.openxmlformats.org/officeDocument/2006/relationships/font" Target="fonts/LibreFranklinBlack-boldItalic.fntdata"/><Relationship Id="rId23" Type="http://schemas.openxmlformats.org/officeDocument/2006/relationships/slide" Target="slides/slide17.xml"/><Relationship Id="rId45" Type="http://schemas.openxmlformats.org/officeDocument/2006/relationships/font" Target="fonts/LibreFranklinBlack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commentAuthors" Target="commentAuthor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47" Type="http://customschemas.google.com/relationships/presentationmetadata" Target="metadata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slide" Target="slides/slide29.xml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37" Type="http://schemas.openxmlformats.org/officeDocument/2006/relationships/slide" Target="slides/slide31.xml"/><Relationship Id="rId14" Type="http://schemas.openxmlformats.org/officeDocument/2006/relationships/slide" Target="slides/slide8.xml"/><Relationship Id="rId36" Type="http://schemas.openxmlformats.org/officeDocument/2006/relationships/slide" Target="slides/slide30.xml"/><Relationship Id="rId17" Type="http://schemas.openxmlformats.org/officeDocument/2006/relationships/slide" Target="slides/slide11.xml"/><Relationship Id="rId39" Type="http://schemas.openxmlformats.org/officeDocument/2006/relationships/slide" Target="slides/slide33.xml"/><Relationship Id="rId16" Type="http://schemas.openxmlformats.org/officeDocument/2006/relationships/slide" Target="slides/slide10.xml"/><Relationship Id="rId38" Type="http://schemas.openxmlformats.org/officeDocument/2006/relationships/slide" Target="slides/slide32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comments/comment1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1" dt="2026-08-11T19:35:10.499">
    <p:pos x="6000" y="0"/>
    <p:text>Do we need to change this slide for graduation requirements?  I though we changed the credits?</p:text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CFd_B95Q"/>
      </p:ext>
    </p:extLst>
  </p:cm>
</p:cmLst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970938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:notes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8" name="Google Shape;88;p1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1" name="Google Shape;101;p4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2" name="Google Shape;102;p4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p5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9" name="Google Shape;109;p5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6" name="Google Shape;116;p6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7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3" name="Google Shape;123;p7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8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9" name="Google Shape;129;p8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0" name="Google Shape;130;p8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9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6" name="Google Shape;136;p9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7" name="Google Shape;137;p9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0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3" name="Google Shape;143;p10:notes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4" name="Google Shape;144;p10:notes"/>
          <p:cNvSpPr txBox="1"/>
          <p:nvPr>
            <p:ph idx="12" type="sldNum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1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0" name="Google Shape;150;p11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1" name="Google Shape;151;p11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2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8" name="Google Shape;158;p12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9" name="Google Shape;159;p12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3:notes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6" name="Google Shape;166;p13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4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" name="Google Shape;171;p14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2" name="Google Shape;172;p14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37380a5df10_2_0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8" name="Google Shape;178;g37380a5df10_2_0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9" name="Google Shape;179;g37380a5df10_2_0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6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Brooklyn </a:t>
            </a:r>
            <a:endParaRPr/>
          </a:p>
        </p:txBody>
      </p:sp>
      <p:sp>
        <p:nvSpPr>
          <p:cNvPr id="185" name="Google Shape;185;p16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7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" name="Google Shape;192;p17:notes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Brooklyn</a:t>
            </a:r>
            <a:endParaRPr/>
          </a:p>
        </p:txBody>
      </p:sp>
      <p:sp>
        <p:nvSpPr>
          <p:cNvPr id="193" name="Google Shape;193;p17:notes"/>
          <p:cNvSpPr txBox="1"/>
          <p:nvPr>
            <p:ph idx="12" type="sldNum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8:notes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Brooklyn</a:t>
            </a:r>
            <a:endParaRPr/>
          </a:p>
        </p:txBody>
      </p:sp>
      <p:sp>
        <p:nvSpPr>
          <p:cNvPr id="199" name="Google Shape;199;p18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9:notes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Brooklyn</a:t>
            </a:r>
            <a:endParaRPr/>
          </a:p>
        </p:txBody>
      </p:sp>
      <p:sp>
        <p:nvSpPr>
          <p:cNvPr id="205" name="Google Shape;205;p19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0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1" name="Google Shape;211;p20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2" name="Google Shape;212;p20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1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8" name="Google Shape;218;p21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9" name="Google Shape;219;p21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22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5" name="Google Shape;225;p22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6" name="Google Shape;226;p22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3:notes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2" name="Google Shape;232;p23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4:notes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8" name="Google Shape;238;p24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5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" name="Google Shape;244;p25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5" name="Google Shape;245;p25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26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" name="Google Shape;251;p26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2" name="Google Shape;252;p26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7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9" name="Google Shape;259;p27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0" name="Google Shape;260;p27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8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7" name="Google Shape;267;p28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8" name="Google Shape;268;p28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9:notes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4" name="Google Shape;274;p29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30:notes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1" name="Google Shape;281;p30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1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6" name="Google Shape;286;p31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7" name="Google Shape;287;p31:notes"/>
          <p:cNvSpPr txBox="1"/>
          <p:nvPr>
            <p:ph idx="12" type="sldNum"/>
          </p:nvPr>
        </p:nvSpPr>
        <p:spPr>
          <a:xfrm>
            <a:off x="3970938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32:notes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3" name="Google Shape;293;p32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3:notes"/>
          <p:cNvSpPr txBox="1"/>
          <p:nvPr>
            <p:ph idx="1" type="body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9" name="Google Shape;299;p33:notes"/>
          <p:cNvSpPr/>
          <p:nvPr>
            <p:ph idx="2" type="sldImg"/>
          </p:nvPr>
        </p:nvSpPr>
        <p:spPr>
          <a:xfrm>
            <a:off x="1181100" y="696913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34:notes"/>
          <p:cNvSpPr txBox="1"/>
          <p:nvPr>
            <p:ph idx="1" type="body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6" name="Google Shape;306;p34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6"/>
          <p:cNvSpPr txBox="1"/>
          <p:nvPr>
            <p:ph type="title"/>
          </p:nvPr>
        </p:nvSpPr>
        <p:spPr>
          <a:xfrm>
            <a:off x="301752" y="5495278"/>
            <a:ext cx="7772400" cy="59462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Cambria"/>
              <a:buNone/>
              <a:defRPr b="1" sz="2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6"/>
          <p:cNvSpPr/>
          <p:nvPr>
            <p:ph idx="2" type="pic"/>
          </p:nvPr>
        </p:nvSpPr>
        <p:spPr>
          <a:xfrm>
            <a:off x="0" y="0"/>
            <a:ext cx="8458200" cy="5486400"/>
          </a:xfrm>
          <a:prstGeom prst="rect">
            <a:avLst/>
          </a:prstGeom>
          <a:noFill/>
          <a:ln>
            <a:noFill/>
          </a:ln>
        </p:spPr>
      </p:sp>
      <p:sp>
        <p:nvSpPr>
          <p:cNvPr id="20" name="Google Shape;20;p36"/>
          <p:cNvSpPr txBox="1"/>
          <p:nvPr>
            <p:ph idx="1" type="body"/>
          </p:nvPr>
        </p:nvSpPr>
        <p:spPr>
          <a:xfrm>
            <a:off x="301752" y="6096000"/>
            <a:ext cx="7772400" cy="6126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1" name="Google Shape;21;p36"/>
          <p:cNvSpPr txBox="1"/>
          <p:nvPr>
            <p:ph idx="10" type="dt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6"/>
          <p:cNvSpPr/>
          <p:nvPr>
            <p:ph idx="12" type="sldNum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3" name="Google Shape;23;p36"/>
          <p:cNvSpPr txBox="1"/>
          <p:nvPr>
            <p:ph idx="11" type="ftr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7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7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37"/>
          <p:cNvSpPr txBox="1"/>
          <p:nvPr>
            <p:ph idx="10" type="dt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7"/>
          <p:cNvSpPr txBox="1"/>
          <p:nvPr>
            <p:ph idx="11" type="ftr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7"/>
          <p:cNvSpPr/>
          <p:nvPr>
            <p:ph idx="12" type="sldNum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38"/>
          <p:cNvSpPr txBox="1"/>
          <p:nvPr>
            <p:ph type="ctrTitle"/>
          </p:nvPr>
        </p:nvSpPr>
        <p:spPr>
          <a:xfrm>
            <a:off x="685800" y="1905000"/>
            <a:ext cx="7543800" cy="25939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600"/>
              <a:buFont typeface="Cambria"/>
              <a:buNone/>
              <a:defRPr sz="66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8"/>
          <p:cNvSpPr txBox="1"/>
          <p:nvPr>
            <p:ph idx="1" type="subTitle"/>
          </p:nvPr>
        </p:nvSpPr>
        <p:spPr>
          <a:xfrm>
            <a:off x="685800" y="4572000"/>
            <a:ext cx="646176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3" name="Google Shape;33;p38"/>
          <p:cNvSpPr txBox="1"/>
          <p:nvPr>
            <p:ph idx="10" type="dt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8"/>
          <p:cNvSpPr txBox="1"/>
          <p:nvPr>
            <p:ph idx="11" type="ftr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8"/>
          <p:cNvSpPr/>
          <p:nvPr>
            <p:ph idx="12" type="sldNum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9"/>
          <p:cNvSpPr txBox="1"/>
          <p:nvPr>
            <p:ph type="title"/>
          </p:nvPr>
        </p:nvSpPr>
        <p:spPr>
          <a:xfrm>
            <a:off x="722313" y="5486400"/>
            <a:ext cx="7659687" cy="11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Cambria"/>
              <a:buNone/>
              <a:defRPr b="0" sz="36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9"/>
          <p:cNvSpPr txBox="1"/>
          <p:nvPr>
            <p:ph idx="1" type="body"/>
          </p:nvPr>
        </p:nvSpPr>
        <p:spPr>
          <a:xfrm>
            <a:off x="722313" y="3852863"/>
            <a:ext cx="6135687" cy="16335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9" name="Google Shape;39;p39"/>
          <p:cNvSpPr txBox="1"/>
          <p:nvPr>
            <p:ph idx="10" type="dt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39"/>
          <p:cNvSpPr txBox="1"/>
          <p:nvPr>
            <p:ph idx="11" type="ftr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9"/>
          <p:cNvSpPr/>
          <p:nvPr>
            <p:ph idx="12" type="sldNum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0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40"/>
          <p:cNvSpPr txBox="1"/>
          <p:nvPr>
            <p:ph idx="1" type="body"/>
          </p:nvPr>
        </p:nvSpPr>
        <p:spPr>
          <a:xfrm>
            <a:off x="457200" y="1536192"/>
            <a:ext cx="3657600" cy="4590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•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9pPr>
          </a:lstStyle>
          <a:p/>
        </p:txBody>
      </p:sp>
      <p:sp>
        <p:nvSpPr>
          <p:cNvPr id="45" name="Google Shape;45;p40"/>
          <p:cNvSpPr txBox="1"/>
          <p:nvPr>
            <p:ph idx="2" type="body"/>
          </p:nvPr>
        </p:nvSpPr>
        <p:spPr>
          <a:xfrm>
            <a:off x="4419600" y="1536192"/>
            <a:ext cx="3657600" cy="4590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•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9pPr>
          </a:lstStyle>
          <a:p/>
        </p:txBody>
      </p:sp>
      <p:sp>
        <p:nvSpPr>
          <p:cNvPr id="46" name="Google Shape;46;p40"/>
          <p:cNvSpPr txBox="1"/>
          <p:nvPr>
            <p:ph idx="10" type="dt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0"/>
          <p:cNvSpPr txBox="1"/>
          <p:nvPr>
            <p:ph idx="11" type="ftr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0"/>
          <p:cNvSpPr/>
          <p:nvPr>
            <p:ph idx="12" type="sldNum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1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600"/>
              <a:buFont typeface="Cambria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1"/>
          <p:cNvSpPr txBox="1"/>
          <p:nvPr>
            <p:ph idx="1" type="body"/>
          </p:nvPr>
        </p:nvSpPr>
        <p:spPr>
          <a:xfrm>
            <a:off x="457200" y="1535113"/>
            <a:ext cx="3657600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>
                <a:solidFill>
                  <a:schemeClr val="dk2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41"/>
          <p:cNvSpPr txBox="1"/>
          <p:nvPr>
            <p:ph idx="2" type="body"/>
          </p:nvPr>
        </p:nvSpPr>
        <p:spPr>
          <a:xfrm>
            <a:off x="457200" y="2174875"/>
            <a:ext cx="3657600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/>
        </p:txBody>
      </p:sp>
      <p:sp>
        <p:nvSpPr>
          <p:cNvPr id="53" name="Google Shape;53;p41"/>
          <p:cNvSpPr txBox="1"/>
          <p:nvPr>
            <p:ph idx="3" type="body"/>
          </p:nvPr>
        </p:nvSpPr>
        <p:spPr>
          <a:xfrm>
            <a:off x="4419600" y="1535113"/>
            <a:ext cx="3657600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>
                <a:solidFill>
                  <a:schemeClr val="dk2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4" name="Google Shape;54;p41"/>
          <p:cNvSpPr txBox="1"/>
          <p:nvPr>
            <p:ph idx="4" type="body"/>
          </p:nvPr>
        </p:nvSpPr>
        <p:spPr>
          <a:xfrm>
            <a:off x="4419600" y="2174875"/>
            <a:ext cx="3657600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/>
        </p:txBody>
      </p:sp>
      <p:sp>
        <p:nvSpPr>
          <p:cNvPr id="55" name="Google Shape;55;p41"/>
          <p:cNvSpPr txBox="1"/>
          <p:nvPr>
            <p:ph idx="10" type="dt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1"/>
          <p:cNvSpPr txBox="1"/>
          <p:nvPr>
            <p:ph idx="11" type="ftr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1"/>
          <p:cNvSpPr/>
          <p:nvPr>
            <p:ph idx="12" type="sldNum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2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2"/>
          <p:cNvSpPr txBox="1"/>
          <p:nvPr>
            <p:ph idx="10" type="dt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42"/>
          <p:cNvSpPr txBox="1"/>
          <p:nvPr>
            <p:ph idx="11" type="ftr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42"/>
          <p:cNvSpPr/>
          <p:nvPr>
            <p:ph idx="12" type="sldNum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43"/>
          <p:cNvSpPr txBox="1"/>
          <p:nvPr>
            <p:ph idx="10" type="dt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43"/>
          <p:cNvSpPr txBox="1"/>
          <p:nvPr>
            <p:ph idx="11" type="ftr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3"/>
          <p:cNvSpPr/>
          <p:nvPr>
            <p:ph idx="12" type="sldNum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4"/>
          <p:cNvSpPr txBox="1"/>
          <p:nvPr>
            <p:ph type="title"/>
          </p:nvPr>
        </p:nvSpPr>
        <p:spPr>
          <a:xfrm>
            <a:off x="304801" y="5495544"/>
            <a:ext cx="7772400" cy="594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Cambria"/>
              <a:buNone/>
              <a:defRPr b="1" sz="2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44"/>
          <p:cNvSpPr txBox="1"/>
          <p:nvPr>
            <p:ph idx="1" type="body"/>
          </p:nvPr>
        </p:nvSpPr>
        <p:spPr>
          <a:xfrm>
            <a:off x="304799" y="6096000"/>
            <a:ext cx="7772401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70" name="Google Shape;70;p44"/>
          <p:cNvSpPr txBox="1"/>
          <p:nvPr>
            <p:ph idx="10" type="dt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4"/>
          <p:cNvSpPr txBox="1"/>
          <p:nvPr>
            <p:ph idx="11" type="ftr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4"/>
          <p:cNvSpPr/>
          <p:nvPr>
            <p:ph idx="12" type="sldNum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3" name="Google Shape;73;p44"/>
          <p:cNvSpPr txBox="1"/>
          <p:nvPr>
            <p:ph idx="2" type="body"/>
          </p:nvPr>
        </p:nvSpPr>
        <p:spPr>
          <a:xfrm>
            <a:off x="304800" y="381000"/>
            <a:ext cx="7772400" cy="4942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5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5"/>
          <p:cNvSpPr txBox="1"/>
          <p:nvPr>
            <p:ph idx="1" type="body"/>
          </p:nvPr>
        </p:nvSpPr>
        <p:spPr>
          <a:xfrm rot="5400000">
            <a:off x="1866900" y="190500"/>
            <a:ext cx="4800600" cy="762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5"/>
          <p:cNvSpPr txBox="1"/>
          <p:nvPr>
            <p:ph idx="10" type="dt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5"/>
          <p:cNvSpPr txBox="1"/>
          <p:nvPr>
            <p:ph idx="11" type="ftr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5"/>
          <p:cNvSpPr/>
          <p:nvPr>
            <p:ph idx="12" type="sldNum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46"/>
          <p:cNvSpPr txBox="1"/>
          <p:nvPr>
            <p:ph type="title"/>
          </p:nvPr>
        </p:nvSpPr>
        <p:spPr>
          <a:xfrm rot="5400000">
            <a:off x="4579937" y="2324100"/>
            <a:ext cx="5851525" cy="17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6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3" name="Google Shape;83;p46"/>
          <p:cNvSpPr txBox="1"/>
          <p:nvPr>
            <p:ph idx="10" type="dt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46"/>
          <p:cNvSpPr txBox="1"/>
          <p:nvPr>
            <p:ph idx="11" type="ftr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46"/>
          <p:cNvSpPr/>
          <p:nvPr>
            <p:ph idx="12" type="sldNum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chemeClr val="lt1"/>
            </a:gs>
            <a:gs pos="75000">
              <a:schemeClr val="lt1"/>
            </a:gs>
            <a:gs pos="100000">
              <a:srgbClr val="D8D8D8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5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600"/>
              <a:buFont typeface="Cambria"/>
              <a:buNone/>
              <a:defRPr b="0" i="0" sz="4600" u="none" cap="none" strike="noStrik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35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marR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55600" lvl="1" marL="914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42900" lvl="2" marL="1371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30200" lvl="3" marL="1828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4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35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3;p35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4;p35"/>
          <p:cNvSpPr/>
          <p:nvPr>
            <p:ph idx="12" type="sldNum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5" name="Google Shape;15;p35"/>
          <p:cNvSpPr txBox="1"/>
          <p:nvPr>
            <p:ph idx="11" type="ftr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" name="Google Shape;16;p35"/>
          <p:cNvSpPr txBox="1"/>
          <p:nvPr>
            <p:ph idx="10" type="dt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comments" Target="../comments/comment1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5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7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8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hyperlink" Target="http://www.blazerathletics.org/" TargetMode="External"/><Relationship Id="rId4" Type="http://schemas.openxmlformats.org/officeDocument/2006/relationships/hyperlink" Target="http://www.nationaltrail.k12.oh.us/" TargetMode="Externa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9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618" r="618" t="0"/>
          <a:stretch/>
        </p:blipFill>
        <p:spPr>
          <a:xfrm>
            <a:off x="301752" y="466025"/>
            <a:ext cx="8001000" cy="518970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"/>
          <p:cNvSpPr txBox="1"/>
          <p:nvPr>
            <p:ph idx="1" type="body"/>
          </p:nvPr>
        </p:nvSpPr>
        <p:spPr>
          <a:xfrm>
            <a:off x="253400" y="5655725"/>
            <a:ext cx="8001000" cy="43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i="1" lang="en-US" sz="3000">
                <a:latin typeface="Playfair Display"/>
                <a:ea typeface="Playfair Display"/>
                <a:cs typeface="Playfair Display"/>
                <a:sym typeface="Playfair Display"/>
              </a:rPr>
              <a:t>#</a:t>
            </a:r>
            <a:r>
              <a:rPr i="1" lang="en-US" sz="3000">
                <a:latin typeface="Cambria"/>
                <a:ea typeface="Cambria"/>
                <a:cs typeface="Cambria"/>
                <a:sym typeface="Cambria"/>
              </a:rPr>
              <a:t>NTfuelingOURfuture</a:t>
            </a:r>
            <a:endParaRPr i="1" sz="3000"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/>
          <p:nvPr/>
        </p:nvSpPr>
        <p:spPr>
          <a:xfrm>
            <a:off x="1273625" y="2685925"/>
            <a:ext cx="6879900" cy="1892400"/>
          </a:xfrm>
          <a:prstGeom prst="rect">
            <a:avLst/>
          </a:prstGeom>
          <a:solidFill>
            <a:schemeClr val="accent3"/>
          </a:solidFill>
          <a:ln cap="flat" cmpd="sng" w="25400">
            <a:solidFill>
              <a:srgbClr val="4A25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en-US" sz="5400" u="none" cap="none" strike="noStrike">
                <a:solidFill>
                  <a:schemeClr val="lt1"/>
                </a:solidFill>
                <a:latin typeface="Libre Franklin Black"/>
                <a:ea typeface="Libre Franklin Black"/>
                <a:cs typeface="Libre Franklin Black"/>
                <a:sym typeface="Libre Franklin Black"/>
              </a:rPr>
              <a:t>CLASS OF </a:t>
            </a:r>
            <a:r>
              <a:rPr b="1" lang="en-US" sz="5400">
                <a:solidFill>
                  <a:schemeClr val="lt1"/>
                </a:solidFill>
                <a:latin typeface="Libre Franklin Black"/>
                <a:ea typeface="Libre Franklin Black"/>
                <a:cs typeface="Libre Franklin Black"/>
                <a:sym typeface="Libre Franklin Black"/>
              </a:rPr>
              <a:t>2030</a:t>
            </a:r>
            <a:endParaRPr b="1" i="0" sz="5400" u="none" cap="none" strike="noStrike">
              <a:solidFill>
                <a:schemeClr val="lt1"/>
              </a:solidFill>
              <a:latin typeface="Libre Franklin Black"/>
              <a:ea typeface="Libre Franklin Black"/>
              <a:cs typeface="Libre Franklin Black"/>
              <a:sym typeface="Libre Franklin Black"/>
            </a:endParaRPr>
          </a:p>
        </p:txBody>
      </p:sp>
      <p:sp>
        <p:nvSpPr>
          <p:cNvPr id="97" name="Google Shape;97;p2"/>
          <p:cNvSpPr/>
          <p:nvPr/>
        </p:nvSpPr>
        <p:spPr>
          <a:xfrm>
            <a:off x="152400" y="1012087"/>
            <a:ext cx="8810553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en-US" sz="5400" u="none" cap="none" strike="noStrike">
                <a:solidFill>
                  <a:srgbClr val="FF6600"/>
                </a:solidFill>
                <a:latin typeface="Calibri"/>
                <a:ea typeface="Calibri"/>
                <a:cs typeface="Calibri"/>
                <a:sym typeface="Calibri"/>
              </a:rPr>
              <a:t>National Trail High School</a:t>
            </a:r>
            <a:endParaRPr b="1" i="0" sz="5400" u="none" cap="none" strike="noStrike">
              <a:solidFill>
                <a:srgbClr val="FF66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 txBox="1"/>
          <p:nvPr/>
        </p:nvSpPr>
        <p:spPr>
          <a:xfrm>
            <a:off x="4430525" y="5419800"/>
            <a:ext cx="3842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#</a:t>
            </a:r>
            <a:r>
              <a:rPr b="0" i="0" lang="en-US" sz="3000" u="none" cap="none" strike="noStrike">
                <a:solidFill>
                  <a:schemeClr val="dk2"/>
                </a:solidFill>
                <a:latin typeface="Impact"/>
                <a:ea typeface="Impact"/>
                <a:cs typeface="Impact"/>
                <a:sym typeface="Impact"/>
              </a:rPr>
              <a:t>ItsBETTERtobeaBLAZER</a:t>
            </a:r>
            <a:endParaRPr b="0" i="0" sz="3000" u="none" cap="none" strike="noStrike">
              <a:solidFill>
                <a:schemeClr val="dk2"/>
              </a:solidFill>
              <a:latin typeface="Impact"/>
              <a:ea typeface="Impact"/>
              <a:cs typeface="Impact"/>
              <a:sym typeface="Impac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Introductions</a:t>
            </a:r>
            <a:endParaRPr/>
          </a:p>
        </p:txBody>
      </p:sp>
      <p:sp>
        <p:nvSpPr>
          <p:cNvPr id="105" name="Google Shape;105;p4"/>
          <p:cNvSpPr txBox="1"/>
          <p:nvPr>
            <p:ph idx="1" type="body"/>
          </p:nvPr>
        </p:nvSpPr>
        <p:spPr>
          <a:xfrm>
            <a:off x="457200" y="1600200"/>
            <a:ext cx="7878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9370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2600"/>
              <a:buChar char="•"/>
            </a:pPr>
            <a:r>
              <a:rPr lang="en-US" sz="3000"/>
              <a:t>Jeff Schmidt</a:t>
            </a:r>
            <a:r>
              <a:rPr lang="en-US" sz="3000"/>
              <a:t> - HS Principal</a:t>
            </a:r>
            <a:endParaRPr sz="3000"/>
          </a:p>
          <a:p>
            <a:pPr indent="-3937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en-US" sz="3000"/>
              <a:t>Kelly Stanley - HS Administrative Assistant</a:t>
            </a:r>
            <a:endParaRPr sz="3000"/>
          </a:p>
          <a:p>
            <a:pPr indent="-3937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en-US" sz="3000"/>
              <a:t>Saharra Williamson - 9-12 School Counselor</a:t>
            </a:r>
            <a:endParaRPr sz="3000"/>
          </a:p>
          <a:p>
            <a:pPr indent="-3937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en-US" sz="3000"/>
              <a:t>Michelle Collins - TAG Administrative Assistant</a:t>
            </a:r>
            <a:endParaRPr sz="3000"/>
          </a:p>
          <a:p>
            <a:pPr indent="-4191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•"/>
            </a:pPr>
            <a:r>
              <a:rPr lang="en-US" sz="3000"/>
              <a:t>Heather Leis - Advisor</a:t>
            </a:r>
            <a:endParaRPr sz="3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Jostens Ring Order</a:t>
            </a:r>
            <a:endParaRPr/>
          </a:p>
        </p:txBody>
      </p:sp>
      <p:sp>
        <p:nvSpPr>
          <p:cNvPr id="112" name="Google Shape;112;p5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61950" lvl="0" marL="457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2100"/>
              <a:buChar char="•"/>
            </a:pPr>
            <a:r>
              <a:rPr lang="en-US" sz="2500"/>
              <a:t>Tue</a:t>
            </a:r>
            <a:r>
              <a:rPr lang="en-US" sz="2500"/>
              <a:t>sday, </a:t>
            </a:r>
            <a:r>
              <a:rPr lang="en-US" sz="2500">
                <a:extLst>
                  <a:ext uri="http://customooxmlschemas.google.com/">
                    <go:slidesCustomData xmlns:go="http://customooxmlschemas.google.com/" textRoundtripDataId="0"/>
                  </a:ext>
                </a:extLst>
              </a:rPr>
              <a:t>Aug. 25th</a:t>
            </a:r>
            <a:r>
              <a:rPr lang="en-US" sz="2500"/>
              <a:t>           Freshman Ring Meeting</a:t>
            </a:r>
            <a:endParaRPr sz="2500"/>
          </a:p>
          <a:p>
            <a:pPr indent="-3619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Char char="•"/>
            </a:pPr>
            <a:r>
              <a:rPr lang="en-US" sz="2500"/>
              <a:t>Wednesday, </a:t>
            </a:r>
            <a:r>
              <a:rPr lang="en-US" sz="2500">
                <a:extLst>
                  <a:ext uri="http://customooxmlschemas.google.com/">
                    <go:slidesCustomData xmlns:go="http://customooxmlschemas.google.com/" textRoundtripDataId="1"/>
                  </a:ext>
                </a:extLst>
              </a:rPr>
              <a:t>S</a:t>
            </a:r>
            <a:r>
              <a:rPr lang="en-US" sz="2500">
                <a:extLst>
                  <a:ext uri="http://customooxmlschemas.google.com/">
                    <go:slidesCustomData xmlns:go="http://customooxmlschemas.google.com/" textRoundtripDataId="2"/>
                  </a:ext>
                </a:extLst>
              </a:rPr>
              <a:t>ept</a:t>
            </a:r>
            <a:r>
              <a:rPr lang="en-US" sz="2500">
                <a:extLst>
                  <a:ext uri="http://customooxmlschemas.google.com/">
                    <go:slidesCustomData xmlns:go="http://customooxmlschemas.google.com/" textRoundtripDataId="3"/>
                  </a:ext>
                </a:extLst>
              </a:rPr>
              <a:t>. 3rd</a:t>
            </a:r>
            <a:r>
              <a:rPr lang="en-US" sz="2500"/>
              <a:t>	Order Day (During Lunch)</a:t>
            </a:r>
            <a:endParaRPr sz="2500"/>
          </a:p>
          <a:p>
            <a:pPr indent="-3873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•"/>
            </a:pPr>
            <a:r>
              <a:rPr lang="en-US" sz="2500"/>
              <a:t>Wednesday, </a:t>
            </a:r>
            <a:r>
              <a:rPr lang="en-US" sz="2500">
                <a:extLst>
                  <a:ext uri="http://customooxmlschemas.google.com/">
                    <go:slidesCustomData xmlns:go="http://customooxmlschemas.google.com/" textRoundtripDataId="4"/>
                  </a:ext>
                </a:extLst>
              </a:rPr>
              <a:t>Sept. 8th</a:t>
            </a:r>
            <a:r>
              <a:rPr lang="en-US" sz="2500"/>
              <a:t>	Order Deadline</a:t>
            </a:r>
            <a:endParaRPr sz="2500"/>
          </a:p>
          <a:p>
            <a:pPr indent="-3619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Char char="•"/>
            </a:pPr>
            <a:r>
              <a:rPr lang="en-US" sz="2500"/>
              <a:t>Wednesday, Nov</a:t>
            </a:r>
            <a:r>
              <a:rPr lang="en-US" sz="2500">
                <a:extLst>
                  <a:ext uri="http://customooxmlschemas.google.com/">
                    <go:slidesCustomData xmlns:go="http://customooxmlschemas.google.com/" textRoundtripDataId="5"/>
                  </a:ext>
                </a:extLst>
              </a:rPr>
              <a:t>. </a:t>
            </a:r>
            <a:r>
              <a:rPr lang="en-US" sz="2500"/>
              <a:t>18th</a:t>
            </a:r>
            <a:r>
              <a:rPr lang="en-US" sz="2500"/>
              <a:t>	Ring Delivery Day</a:t>
            </a:r>
            <a:endParaRPr sz="2500"/>
          </a:p>
        </p:txBody>
      </p:sp>
      <p:pic>
        <p:nvPicPr>
          <p:cNvPr id="113" name="Google Shape;113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97975" y="3323825"/>
            <a:ext cx="2383425" cy="3076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6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600"/>
              <a:buFont typeface="Cambria"/>
              <a:buNone/>
            </a:pPr>
            <a:r>
              <a:rPr lang="en-US"/>
              <a:t>Final Forms</a:t>
            </a:r>
            <a:endParaRPr/>
          </a:p>
        </p:txBody>
      </p:sp>
      <p:sp>
        <p:nvSpPr>
          <p:cNvPr id="119" name="Google Shape;119;p6"/>
          <p:cNvSpPr txBox="1"/>
          <p:nvPr>
            <p:ph idx="1" type="body"/>
          </p:nvPr>
        </p:nvSpPr>
        <p:spPr>
          <a:xfrm>
            <a:off x="457200" y="1417650"/>
            <a:ext cx="3810000" cy="4801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lang="en-US"/>
              <a:t>Due </a:t>
            </a:r>
            <a:r>
              <a:rPr lang="en-US">
                <a:extLst>
                  <a:ext uri="http://customooxmlschemas.google.com/">
                    <go:slidesCustomData xmlns:go="http://customooxmlschemas.google.com/" textRoundtripDataId="6"/>
                  </a:ext>
                </a:extLst>
              </a:rPr>
              <a:t>August 28th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lang="en-US"/>
              <a:t>A way to update student information.</a:t>
            </a:r>
            <a:endParaRPr/>
          </a:p>
          <a:p>
            <a:pPr indent="-88900" lvl="0" marL="34290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Char char="•"/>
            </a:pPr>
            <a:r>
              <a:rPr lang="en-US"/>
              <a:t>Carries over from year to year.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203200" lvl="0" marL="34290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Check the school website to access Final Forms.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Must be filled out to take part in ANY school activities.</a:t>
            </a:r>
            <a:endParaRPr/>
          </a:p>
        </p:txBody>
      </p:sp>
      <p:pic>
        <p:nvPicPr>
          <p:cNvPr id="120" name="Google Shape;120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09825" y="2870349"/>
            <a:ext cx="4146951" cy="3940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7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600"/>
              <a:buFont typeface="Cambria"/>
              <a:buNone/>
            </a:pPr>
            <a:r>
              <a:rPr lang="en-US"/>
              <a:t>Building Expectations</a:t>
            </a:r>
            <a:endParaRPr sz="800"/>
          </a:p>
        </p:txBody>
      </p:sp>
      <p:sp>
        <p:nvSpPr>
          <p:cNvPr id="126" name="Google Shape;126;p7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70"/>
              <a:buChar char="•"/>
            </a:pPr>
            <a:r>
              <a:rPr lang="en-US" sz="1870"/>
              <a:t>Fresh Start </a:t>
            </a:r>
            <a:endParaRPr sz="1870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1870"/>
          </a:p>
          <a:p>
            <a:pPr indent="-2286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70"/>
              <a:buChar char="•"/>
            </a:pPr>
            <a:r>
              <a:rPr lang="en-US" sz="1870"/>
              <a:t>Some advice:</a:t>
            </a:r>
            <a:endParaRPr sz="1870"/>
          </a:p>
          <a:p>
            <a:pPr indent="-233044" lvl="1" marL="64008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70"/>
              <a:buChar char="•"/>
            </a:pPr>
            <a:r>
              <a:rPr lang="en-US" sz="1870"/>
              <a:t>Do your best each day</a:t>
            </a:r>
            <a:endParaRPr/>
          </a:p>
          <a:p>
            <a:pPr indent="-233044" lvl="1" marL="640080" rtl="0" algn="l">
              <a:lnSpc>
                <a:spcPct val="80000"/>
              </a:lnSpc>
              <a:spcBef>
                <a:spcPts val="374"/>
              </a:spcBef>
              <a:spcAft>
                <a:spcPts val="0"/>
              </a:spcAft>
              <a:buSzPts val="1870"/>
              <a:buChar char="•"/>
            </a:pPr>
            <a:r>
              <a:rPr b="1" lang="en-US" sz="1700"/>
              <a:t>RESPECT! “You need to give respect to get respect”</a:t>
            </a:r>
            <a:endParaRPr/>
          </a:p>
          <a:p>
            <a:pPr indent="-233044" lvl="1" marL="640080" rtl="0" algn="l">
              <a:lnSpc>
                <a:spcPct val="80000"/>
              </a:lnSpc>
              <a:spcBef>
                <a:spcPts val="374"/>
              </a:spcBef>
              <a:spcAft>
                <a:spcPts val="0"/>
              </a:spcAft>
              <a:buSzPts val="1870"/>
              <a:buChar char="•"/>
            </a:pPr>
            <a:r>
              <a:rPr b="1" lang="en-US" sz="1530"/>
              <a:t>NTHS GOLDEN RULE - </a:t>
            </a:r>
            <a:r>
              <a:rPr lang="en-US" sz="1530"/>
              <a:t>Rule #1 – “If a staff member asks you to do something…”</a:t>
            </a:r>
            <a:endParaRPr/>
          </a:p>
          <a:p>
            <a:pPr indent="-233044" lvl="1" marL="640080" rtl="0" algn="l">
              <a:lnSpc>
                <a:spcPct val="80000"/>
              </a:lnSpc>
              <a:spcBef>
                <a:spcPts val="374"/>
              </a:spcBef>
              <a:spcAft>
                <a:spcPts val="0"/>
              </a:spcAft>
              <a:buSzPts val="1870"/>
              <a:buChar char="•"/>
            </a:pPr>
            <a:r>
              <a:rPr b="1" lang="en-US" sz="1530"/>
              <a:t>YOU CONTROL YOUR FUTURE!</a:t>
            </a:r>
            <a:endParaRPr b="1" sz="1530"/>
          </a:p>
          <a:p>
            <a:pPr indent="0" lvl="0" marL="114300" rtl="0" algn="l">
              <a:lnSpc>
                <a:spcPct val="80000"/>
              </a:lnSpc>
              <a:spcBef>
                <a:spcPts val="374"/>
              </a:spcBef>
              <a:spcAft>
                <a:spcPts val="0"/>
              </a:spcAft>
              <a:buSzPts val="1870"/>
              <a:buNone/>
            </a:pPr>
            <a:r>
              <a:t/>
            </a:r>
            <a:endParaRPr sz="1870"/>
          </a:p>
          <a:p>
            <a:pPr indent="-228600" lvl="0" marL="342900" rtl="0" algn="l">
              <a:lnSpc>
                <a:spcPct val="80000"/>
              </a:lnSpc>
              <a:spcBef>
                <a:spcPts val="374"/>
              </a:spcBef>
              <a:spcAft>
                <a:spcPts val="0"/>
              </a:spcAft>
              <a:buSzPts val="1870"/>
              <a:buChar char="•"/>
            </a:pPr>
            <a:r>
              <a:rPr lang="en-US" sz="1870"/>
              <a:t>Be at school – Attendance is important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74"/>
              </a:spcBef>
              <a:spcAft>
                <a:spcPts val="0"/>
              </a:spcAft>
              <a:buSzPts val="1870"/>
              <a:buNone/>
            </a:pPr>
            <a:r>
              <a:rPr lang="en-US" sz="1870"/>
              <a:t> </a:t>
            </a:r>
            <a:endParaRPr/>
          </a:p>
          <a:p>
            <a:pPr indent="-228600" lvl="0" marL="342900" rtl="0" algn="l">
              <a:lnSpc>
                <a:spcPct val="80000"/>
              </a:lnSpc>
              <a:spcBef>
                <a:spcPts val="374"/>
              </a:spcBef>
              <a:spcAft>
                <a:spcPts val="0"/>
              </a:spcAft>
              <a:buSzPts val="1870"/>
              <a:buChar char="•"/>
            </a:pPr>
            <a:r>
              <a:rPr lang="en-US" sz="1870"/>
              <a:t>Keep up with your credits</a:t>
            </a:r>
            <a:endParaRPr/>
          </a:p>
          <a:p>
            <a:pPr indent="-109854" lvl="0" marL="342900" rtl="0" algn="l">
              <a:lnSpc>
                <a:spcPct val="80000"/>
              </a:lnSpc>
              <a:spcBef>
                <a:spcPts val="374"/>
              </a:spcBef>
              <a:spcAft>
                <a:spcPts val="0"/>
              </a:spcAft>
              <a:buSzPts val="1870"/>
              <a:buNone/>
            </a:pPr>
            <a:r>
              <a:t/>
            </a:r>
            <a:endParaRPr sz="1870"/>
          </a:p>
          <a:p>
            <a:pPr indent="-228600" lvl="0" marL="342900" rtl="0" algn="l">
              <a:lnSpc>
                <a:spcPct val="80000"/>
              </a:lnSpc>
              <a:spcBef>
                <a:spcPts val="374"/>
              </a:spcBef>
              <a:spcAft>
                <a:spcPts val="0"/>
              </a:spcAft>
              <a:buSzPts val="1870"/>
              <a:buChar char="•"/>
            </a:pPr>
            <a:r>
              <a:rPr lang="en-US" sz="1870"/>
              <a:t>Come prepared for success</a:t>
            </a:r>
            <a:endParaRPr/>
          </a:p>
          <a:p>
            <a:pPr indent="-109854" lvl="0" marL="342900" rtl="0" algn="l">
              <a:lnSpc>
                <a:spcPct val="80000"/>
              </a:lnSpc>
              <a:spcBef>
                <a:spcPts val="374"/>
              </a:spcBef>
              <a:spcAft>
                <a:spcPts val="0"/>
              </a:spcAft>
              <a:buSzPts val="1870"/>
              <a:buNone/>
            </a:pPr>
            <a:r>
              <a:t/>
            </a:r>
            <a:endParaRPr sz="1870"/>
          </a:p>
          <a:p>
            <a:pPr indent="-228600" lvl="0" marL="342900" rtl="0" algn="l">
              <a:lnSpc>
                <a:spcPct val="80000"/>
              </a:lnSpc>
              <a:spcBef>
                <a:spcPts val="374"/>
              </a:spcBef>
              <a:spcAft>
                <a:spcPts val="0"/>
              </a:spcAft>
              <a:buSzPts val="1870"/>
              <a:buChar char="•"/>
            </a:pPr>
            <a:r>
              <a:rPr lang="en-US" sz="1870"/>
              <a:t>Ask for Help!</a:t>
            </a:r>
            <a:endParaRPr/>
          </a:p>
          <a:p>
            <a:pPr indent="-109854" lvl="0" marL="342900" rtl="0" algn="l">
              <a:lnSpc>
                <a:spcPct val="80000"/>
              </a:lnSpc>
              <a:spcBef>
                <a:spcPts val="374"/>
              </a:spcBef>
              <a:spcAft>
                <a:spcPts val="0"/>
              </a:spcAft>
              <a:buSzPts val="1870"/>
              <a:buNone/>
            </a:pPr>
            <a:r>
              <a:t/>
            </a:r>
            <a:endParaRPr sz="1870"/>
          </a:p>
          <a:p>
            <a:pPr indent="-228600" lvl="0" marL="342900" rtl="0" algn="l">
              <a:lnSpc>
                <a:spcPct val="80000"/>
              </a:lnSpc>
              <a:spcBef>
                <a:spcPts val="374"/>
              </a:spcBef>
              <a:spcAft>
                <a:spcPts val="0"/>
              </a:spcAft>
              <a:buSzPts val="1870"/>
              <a:buChar char="•"/>
            </a:pPr>
            <a:r>
              <a:rPr lang="en-US" sz="1870"/>
              <a:t>Don’t interfere with other students’ education!</a:t>
            </a:r>
            <a:endParaRPr/>
          </a:p>
          <a:p>
            <a:pPr indent="-109854" lvl="0" marL="342900" rtl="0" algn="l">
              <a:lnSpc>
                <a:spcPct val="80000"/>
              </a:lnSpc>
              <a:spcBef>
                <a:spcPts val="374"/>
              </a:spcBef>
              <a:spcAft>
                <a:spcPts val="0"/>
              </a:spcAft>
              <a:buSzPts val="1870"/>
              <a:buNone/>
            </a:pPr>
            <a:r>
              <a:t/>
            </a:r>
            <a:endParaRPr sz="1870"/>
          </a:p>
          <a:p>
            <a:pPr indent="0" lvl="1" marL="411480" rtl="0" algn="l">
              <a:lnSpc>
                <a:spcPct val="80000"/>
              </a:lnSpc>
              <a:spcBef>
                <a:spcPts val="340"/>
              </a:spcBef>
              <a:spcAft>
                <a:spcPts val="0"/>
              </a:spcAft>
              <a:buSzPts val="1700"/>
              <a:buNone/>
            </a:pPr>
            <a:r>
              <a:t/>
            </a:r>
            <a:endParaRPr sz="17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New Expectations</a:t>
            </a:r>
            <a:endParaRPr/>
          </a:p>
        </p:txBody>
      </p:sp>
      <p:sp>
        <p:nvSpPr>
          <p:cNvPr id="133" name="Google Shape;133;p8"/>
          <p:cNvSpPr txBox="1"/>
          <p:nvPr>
            <p:ph idx="1" type="body"/>
          </p:nvPr>
        </p:nvSpPr>
        <p:spPr>
          <a:xfrm>
            <a:off x="457200" y="12961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-US"/>
              <a:t>No cell phones/smart watches</a:t>
            </a:r>
            <a:endParaRPr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Turned off and stored in your locker from 7:30 am-2:30 pm each day</a:t>
            </a:r>
            <a:endParaRPr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If you need to call home, come to the office.</a:t>
            </a:r>
            <a:endParaRPr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If you need to reach your student, call the HS office.</a:t>
            </a:r>
            <a:endParaRPr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You will need wired earbuds for your laptops (we are providing one set to everyone)</a:t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Locker usage is required</a:t>
            </a:r>
            <a:endParaRPr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Your laptop bag is acceptable to carry around</a:t>
            </a:r>
            <a:endParaRPr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Your backpacks or sports bags need to be in your locker</a:t>
            </a:r>
            <a:endParaRPr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Small handbags may be carried for personal items</a:t>
            </a:r>
            <a:endParaRPr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Budget time during bell changes</a:t>
            </a:r>
            <a:endParaRPr/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/>
              <a:t>Make sure to follow dress code</a:t>
            </a:r>
            <a:endParaRPr sz="2100"/>
          </a:p>
          <a:p>
            <a:pPr indent="-361950" lvl="1" marL="914400" rtl="0" algn="l">
              <a:spcBef>
                <a:spcPts val="0"/>
              </a:spcBef>
              <a:spcAft>
                <a:spcPts val="0"/>
              </a:spcAft>
              <a:buSzPts val="2100"/>
              <a:buChar char="•"/>
            </a:pPr>
            <a:r>
              <a:rPr lang="en-US" sz="2100"/>
              <a:t>No hoods, sock hats, or blankets</a:t>
            </a:r>
            <a:endParaRPr sz="2100"/>
          </a:p>
          <a:p>
            <a:pPr indent="-361950" lvl="1" marL="914400" rtl="0" algn="l">
              <a:spcBef>
                <a:spcPts val="0"/>
              </a:spcBef>
              <a:spcAft>
                <a:spcPts val="0"/>
              </a:spcAft>
              <a:buSzPts val="2100"/>
              <a:buChar char="•"/>
            </a:pPr>
            <a:r>
              <a:rPr lang="en-US" sz="2100"/>
              <a:t>We shouldn’t see any stomachs or backs at any time (stretching, reaching up, etc).</a:t>
            </a:r>
            <a:endParaRPr sz="19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9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AI Policy</a:t>
            </a:r>
            <a:endParaRPr/>
          </a:p>
        </p:txBody>
      </p:sp>
      <p:sp>
        <p:nvSpPr>
          <p:cNvPr id="140" name="Google Shape;140;p9"/>
          <p:cNvSpPr txBox="1"/>
          <p:nvPr>
            <p:ph idx="1" type="body"/>
          </p:nvPr>
        </p:nvSpPr>
        <p:spPr>
          <a:xfrm>
            <a:off x="457200" y="1417650"/>
            <a:ext cx="7620000" cy="498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In certain situations, AI (Artificial Intelligence) may be used as a learning tool or study aid. Students who wish to use AI for legitimate educational purposes must have permission from a teacher or an administrator. AI is not a substitute for schoolwork that requires original thought. The use of AI to take tests, complete assignments, write papers, or otherwise synthesize student work constitutes cheating or plagiarism.	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AI is defined as Artificial Intelligence, Large Language Models, or Generative AI.			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Students may not use AI, including AI image or voice generator technology, to imitate others, violate school rules, or violate district policies.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-US"/>
              <a:t>				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US"/>
              <a:t>			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US"/>
              <a:t>		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US"/>
              <a:t>	 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0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600"/>
              <a:buFont typeface="Cambria"/>
              <a:buNone/>
            </a:pPr>
            <a:r>
              <a:rPr lang="en-US"/>
              <a:t>Attendance</a:t>
            </a:r>
            <a:endParaRPr sz="800"/>
          </a:p>
        </p:txBody>
      </p:sp>
      <p:sp>
        <p:nvSpPr>
          <p:cNvPr id="147" name="Google Shape;147;p10"/>
          <p:cNvSpPr txBox="1"/>
          <p:nvPr>
            <p:ph idx="1" type="body"/>
          </p:nvPr>
        </p:nvSpPr>
        <p:spPr>
          <a:xfrm>
            <a:off x="838200" y="1524000"/>
            <a:ext cx="7239000" cy="472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1143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US" sz="1800"/>
              <a:t>ATTENDANCE DEFINITIONS</a:t>
            </a:r>
            <a:endParaRPr sz="1800"/>
          </a:p>
          <a:p>
            <a:pPr indent="0" lvl="0" marL="0" rtl="0" algn="l">
              <a:lnSpc>
                <a:spcPct val="80000"/>
              </a:lnSpc>
              <a:spcBef>
                <a:spcPts val="160"/>
              </a:spcBef>
              <a:spcAft>
                <a:spcPts val="0"/>
              </a:spcAft>
              <a:buSzPts val="800"/>
              <a:buNone/>
            </a:pPr>
            <a:r>
              <a:t/>
            </a:r>
            <a:endParaRPr sz="800"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b="1" lang="en-US" sz="1800"/>
              <a:t>   School Day is from 7:30 – 2:30</a:t>
            </a:r>
            <a:endParaRPr/>
          </a:p>
          <a:p>
            <a:pPr indent="-225425" lvl="1" marL="628650" rtl="0" algn="l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Char char="•"/>
            </a:pPr>
            <a:r>
              <a:rPr lang="en-US" sz="1600"/>
              <a:t>Students should not be in the building prior to 7:15 – report to Cafeteria</a:t>
            </a:r>
            <a:endParaRPr/>
          </a:p>
          <a:p>
            <a:pPr indent="-225425" lvl="1" marL="628650" rtl="0" algn="l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Char char="•"/>
            </a:pPr>
            <a:r>
              <a:rPr lang="en-US" sz="1600"/>
              <a:t>Bus Drop-off  - Report to Cafeteria Immediately (Not in the Commons)</a:t>
            </a:r>
            <a:endParaRPr/>
          </a:p>
          <a:p>
            <a:pPr indent="-225425" lvl="1" marL="628650" rtl="0" algn="l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Char char="•"/>
            </a:pPr>
            <a:r>
              <a:rPr lang="en-US" sz="1600"/>
              <a:t>Doors will Lock at 7:35 </a:t>
            </a:r>
            <a:endParaRPr b="1" sz="1800"/>
          </a:p>
          <a:p>
            <a:pPr indent="0" lvl="0" marL="0" rtl="0" algn="l">
              <a:lnSpc>
                <a:spcPct val="80000"/>
              </a:lnSpc>
              <a:spcBef>
                <a:spcPts val="160"/>
              </a:spcBef>
              <a:spcAft>
                <a:spcPts val="0"/>
              </a:spcAft>
              <a:buSzPts val="800"/>
              <a:buNone/>
            </a:pPr>
            <a:r>
              <a:t/>
            </a:r>
            <a:endParaRPr sz="800"/>
          </a:p>
          <a:p>
            <a:pPr indent="0" lvl="0" marL="114300" rtl="0" algn="l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</a:pPr>
            <a:r>
              <a:rPr b="1" lang="en-US" sz="1600"/>
              <a:t>Tardy to School</a:t>
            </a:r>
            <a:endParaRPr/>
          </a:p>
          <a:p>
            <a:pPr indent="-228600" lvl="1" marL="640080" rtl="0" algn="l">
              <a:lnSpc>
                <a:spcPct val="80000"/>
              </a:lnSpc>
              <a:spcBef>
                <a:spcPts val="310"/>
              </a:spcBef>
              <a:spcAft>
                <a:spcPts val="0"/>
              </a:spcAft>
              <a:buSzPts val="1550"/>
              <a:buChar char="•"/>
            </a:pPr>
            <a:r>
              <a:rPr lang="en-US" sz="1550"/>
              <a:t>Be on time in class when bell rings</a:t>
            </a:r>
            <a:endParaRPr/>
          </a:p>
          <a:p>
            <a:pPr indent="-228600" lvl="1" marL="640080" rtl="0" algn="l">
              <a:lnSpc>
                <a:spcPct val="80000"/>
              </a:lnSpc>
              <a:spcBef>
                <a:spcPts val="310"/>
              </a:spcBef>
              <a:spcAft>
                <a:spcPts val="0"/>
              </a:spcAft>
              <a:buSzPts val="1550"/>
              <a:buChar char="•"/>
            </a:pPr>
            <a:r>
              <a:rPr lang="en-US" sz="1550"/>
              <a:t>Teacher Expectation</a:t>
            </a:r>
            <a:endParaRPr/>
          </a:p>
          <a:p>
            <a:pPr indent="-228600" lvl="1" marL="640080" rtl="0" algn="l">
              <a:lnSpc>
                <a:spcPct val="80000"/>
              </a:lnSpc>
              <a:spcBef>
                <a:spcPts val="310"/>
              </a:spcBef>
              <a:spcAft>
                <a:spcPts val="0"/>
              </a:spcAft>
              <a:buSzPts val="1550"/>
              <a:buChar char="•"/>
            </a:pPr>
            <a:r>
              <a:rPr lang="en-US" sz="1550"/>
              <a:t>Tardy Check-in</a:t>
            </a:r>
            <a:endParaRPr/>
          </a:p>
          <a:p>
            <a:pPr indent="-177800" lvl="1" marL="640080" rtl="0" algn="l">
              <a:lnSpc>
                <a:spcPct val="80000"/>
              </a:lnSpc>
              <a:spcBef>
                <a:spcPts val="160"/>
              </a:spcBef>
              <a:spcAft>
                <a:spcPts val="0"/>
              </a:spcAft>
              <a:buSzPts val="800"/>
              <a:buNone/>
            </a:pPr>
            <a:r>
              <a:t/>
            </a:r>
            <a:endParaRPr sz="800"/>
          </a:p>
          <a:p>
            <a:pPr indent="0" lvl="0" marL="114300" rtl="0" algn="l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</a:pPr>
            <a:r>
              <a:rPr b="1" lang="en-US" sz="1600"/>
              <a:t>Unexcused Absences</a:t>
            </a:r>
            <a:endParaRPr/>
          </a:p>
          <a:p>
            <a:pPr indent="-228600" lvl="1" marL="640080" rtl="0" algn="l">
              <a:lnSpc>
                <a:spcPct val="80000"/>
              </a:lnSpc>
              <a:spcBef>
                <a:spcPts val="310"/>
              </a:spcBef>
              <a:spcAft>
                <a:spcPts val="0"/>
              </a:spcAft>
              <a:buSzPts val="1550"/>
              <a:buChar char="•"/>
            </a:pPr>
            <a:r>
              <a:rPr lang="en-US" sz="1550"/>
              <a:t>Magic Number is 2 – attendance monitoring begins/legal notices will be issued</a:t>
            </a:r>
            <a:endParaRPr/>
          </a:p>
          <a:p>
            <a:pPr indent="-177800" lvl="1" marL="640080" rtl="0" algn="l">
              <a:lnSpc>
                <a:spcPct val="80000"/>
              </a:lnSpc>
              <a:spcBef>
                <a:spcPts val="160"/>
              </a:spcBef>
              <a:spcAft>
                <a:spcPts val="0"/>
              </a:spcAft>
              <a:buSzPts val="800"/>
              <a:buNone/>
            </a:pPr>
            <a:r>
              <a:t/>
            </a:r>
            <a:endParaRPr sz="800"/>
          </a:p>
          <a:p>
            <a:pPr indent="0" lvl="0" marL="114300" rtl="0" algn="l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</a:pPr>
            <a:r>
              <a:rPr b="1" lang="en-US" sz="1600"/>
              <a:t>Excused Absence</a:t>
            </a:r>
            <a:endParaRPr/>
          </a:p>
          <a:p>
            <a:pPr indent="-228600" lvl="1" marL="640080" rtl="0" algn="l">
              <a:lnSpc>
                <a:spcPct val="80000"/>
              </a:lnSpc>
              <a:spcBef>
                <a:spcPts val="310"/>
              </a:spcBef>
              <a:spcAft>
                <a:spcPts val="0"/>
              </a:spcAft>
              <a:buSzPts val="1550"/>
              <a:buChar char="•"/>
            </a:pPr>
            <a:r>
              <a:rPr lang="en-US" sz="1550"/>
              <a:t>10 or more in a year – County truancy officer/courts gets involved with high school</a:t>
            </a:r>
            <a:endParaRPr/>
          </a:p>
          <a:p>
            <a:pPr indent="-228600" lvl="1" marL="640080" rtl="0" algn="l">
              <a:lnSpc>
                <a:spcPct val="80000"/>
              </a:lnSpc>
              <a:spcBef>
                <a:spcPts val="310"/>
              </a:spcBef>
              <a:spcAft>
                <a:spcPts val="0"/>
              </a:spcAft>
              <a:buSzPts val="1550"/>
              <a:buChar char="•"/>
            </a:pPr>
            <a:r>
              <a:rPr lang="en-US" sz="1550"/>
              <a:t>4 or more in a quarter – grade drops to 59% or below</a:t>
            </a:r>
            <a:endParaRPr sz="1550"/>
          </a:p>
          <a:p>
            <a:pPr indent="-228600" lvl="1" marL="640080" rtl="0" algn="l">
              <a:lnSpc>
                <a:spcPct val="80000"/>
              </a:lnSpc>
              <a:spcBef>
                <a:spcPts val="310"/>
              </a:spcBef>
              <a:spcAft>
                <a:spcPts val="0"/>
              </a:spcAft>
              <a:buSzPts val="1550"/>
              <a:buChar char="•"/>
            </a:pPr>
            <a:r>
              <a:rPr lang="en-US" sz="1550"/>
              <a:t>If your child gets sick at school &amp; goes to the nurse</a:t>
            </a:r>
            <a:endParaRPr sz="1550"/>
          </a:p>
          <a:p>
            <a:pPr indent="0" lvl="1" marL="411480" rtl="0" algn="l">
              <a:lnSpc>
                <a:spcPct val="80000"/>
              </a:lnSpc>
              <a:spcBef>
                <a:spcPts val="160"/>
              </a:spcBef>
              <a:spcAft>
                <a:spcPts val="0"/>
              </a:spcAft>
              <a:buSzPts val="800"/>
              <a:buNone/>
            </a:pPr>
            <a:r>
              <a:t/>
            </a:r>
            <a:endParaRPr sz="800"/>
          </a:p>
          <a:p>
            <a:pPr indent="0" lvl="1" marL="0" rtl="0" algn="l">
              <a:lnSpc>
                <a:spcPct val="80000"/>
              </a:lnSpc>
              <a:spcBef>
                <a:spcPts val="310"/>
              </a:spcBef>
              <a:spcAft>
                <a:spcPts val="0"/>
              </a:spcAft>
              <a:buSzPts val="1550"/>
              <a:buNone/>
            </a:pPr>
            <a:r>
              <a:t/>
            </a:r>
            <a:endParaRPr/>
          </a:p>
          <a:p>
            <a:pPr indent="-196850" lvl="1" marL="640080" rtl="0" algn="l">
              <a:lnSpc>
                <a:spcPct val="80000"/>
              </a:lnSpc>
              <a:spcBef>
                <a:spcPts val="100"/>
              </a:spcBef>
              <a:spcAft>
                <a:spcPts val="0"/>
              </a:spcAft>
              <a:buSzPts val="500"/>
              <a:buNone/>
            </a:pPr>
            <a:r>
              <a:t/>
            </a:r>
            <a:endParaRPr b="1" sz="500"/>
          </a:p>
          <a:p>
            <a:pPr indent="0" lvl="1" marL="411480" rtl="0" algn="l">
              <a:lnSpc>
                <a:spcPct val="80000"/>
              </a:lnSpc>
              <a:spcBef>
                <a:spcPts val="100"/>
              </a:spcBef>
              <a:spcAft>
                <a:spcPts val="0"/>
              </a:spcAft>
              <a:buSzPts val="500"/>
              <a:buNone/>
            </a:pPr>
            <a:r>
              <a:rPr b="1" lang="en-US" sz="500"/>
              <a:t> </a:t>
            </a:r>
            <a:endParaRPr i="1" sz="450"/>
          </a:p>
          <a:p>
            <a:pPr indent="0" lvl="1" marL="0" rtl="0" algn="l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500"/>
              <a:buNone/>
            </a:pPr>
            <a:r>
              <a:t/>
            </a:r>
            <a:endParaRPr sz="500"/>
          </a:p>
          <a:p>
            <a:pPr indent="-196850" lvl="1" marL="640080" rtl="0" algn="l">
              <a:lnSpc>
                <a:spcPct val="80000"/>
              </a:lnSpc>
              <a:spcBef>
                <a:spcPts val="100"/>
              </a:spcBef>
              <a:spcAft>
                <a:spcPts val="0"/>
              </a:spcAft>
              <a:buSzPts val="500"/>
              <a:buNone/>
            </a:pPr>
            <a:r>
              <a:t/>
            </a:r>
            <a:endParaRPr sz="500"/>
          </a:p>
          <a:p>
            <a:pPr indent="-193675" lvl="0" marL="342900" rtl="0" algn="l">
              <a:lnSpc>
                <a:spcPct val="80000"/>
              </a:lnSpc>
              <a:spcBef>
                <a:spcPts val="110"/>
              </a:spcBef>
              <a:spcAft>
                <a:spcPts val="0"/>
              </a:spcAft>
              <a:buSzPts val="550"/>
              <a:buNone/>
            </a:pPr>
            <a:r>
              <a:t/>
            </a:r>
            <a:endParaRPr sz="55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1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First Day </a:t>
            </a:r>
            <a:endParaRPr/>
          </a:p>
        </p:txBody>
      </p:sp>
      <p:sp>
        <p:nvSpPr>
          <p:cNvPr id="154" name="Google Shape;154;p11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3200"/>
              <a:buChar char="•"/>
            </a:pPr>
            <a:r>
              <a:rPr lang="en-US" sz="3600"/>
              <a:t>What to bring</a:t>
            </a:r>
            <a:endParaRPr sz="3600"/>
          </a:p>
          <a:p>
            <a:pPr indent="-4318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en-US" sz="3600"/>
              <a:t>Where to report</a:t>
            </a:r>
            <a:endParaRPr sz="3600"/>
          </a:p>
          <a:p>
            <a:pPr indent="-4318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en-US" sz="3600"/>
              <a:t>Schedule</a:t>
            </a:r>
            <a:endParaRPr sz="3600"/>
          </a:p>
          <a:p>
            <a:pPr indent="-4318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en-US" sz="3600"/>
              <a:t>Lunch</a:t>
            </a:r>
            <a:endParaRPr sz="3600"/>
          </a:p>
        </p:txBody>
      </p:sp>
      <p:pic>
        <p:nvPicPr>
          <p:cNvPr id="155" name="Google Shape;15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58825" y="1600200"/>
            <a:ext cx="3763825" cy="3763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2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NTLS Social Calendar</a:t>
            </a:r>
            <a:endParaRPr/>
          </a:p>
        </p:txBody>
      </p:sp>
      <p:sp>
        <p:nvSpPr>
          <p:cNvPr id="162" name="Google Shape;162;p12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US"/>
              <a:t>Every second Wednesday of the month is WEAR YOUR BLAZER to school.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US"/>
              <a:t>NFL Kick Off Day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US"/>
              <a:t>Homecoming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US"/>
              <a:t>World Kindness Day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US"/>
              <a:t>			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63" name="Google Shape;163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35300" y="3331275"/>
            <a:ext cx="3141900" cy="3155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3"/>
          <p:cNvSpPr txBox="1"/>
          <p:nvPr>
            <p:ph idx="1" type="body"/>
          </p:nvPr>
        </p:nvSpPr>
        <p:spPr>
          <a:xfrm>
            <a:off x="457200" y="457200"/>
            <a:ext cx="8001000" cy="617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 b="1"/>
          </a:p>
          <a:p>
            <a:pPr indent="-228600" lvl="0" marL="3429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3000"/>
              <a:buChar char="•"/>
            </a:pPr>
            <a:r>
              <a:rPr b="1" lang="en-US" sz="3000"/>
              <a:t>National Trail Athletic Code (Found on-line)</a:t>
            </a:r>
            <a:endParaRPr b="1" sz="800"/>
          </a:p>
          <a:p>
            <a:pPr indent="0" lvl="0" marL="11430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rPr i="1" lang="en-US"/>
              <a:t>	</a:t>
            </a:r>
            <a:r>
              <a:rPr b="1" lang="en-US"/>
              <a:t>Eligibility  - No Pass No Play</a:t>
            </a:r>
            <a:endParaRPr/>
          </a:p>
          <a:p>
            <a:pPr indent="-228600" lvl="2" marL="1005839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SzPts val="1900"/>
              <a:buChar char="•"/>
            </a:pPr>
            <a:r>
              <a:rPr lang="en-US" sz="1900"/>
              <a:t>Must Pass a minimum of 5 one credit classes</a:t>
            </a:r>
            <a:endParaRPr/>
          </a:p>
          <a:p>
            <a:pPr indent="-228600" lvl="2" marL="1005839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SzPts val="1900"/>
              <a:buChar char="•"/>
            </a:pPr>
            <a:r>
              <a:rPr lang="en-US" sz="1900"/>
              <a:t>CCP students – we will work with you on an individual basis bc college classes are worth more credits than high school classes. </a:t>
            </a:r>
            <a:endParaRPr sz="1900"/>
          </a:p>
          <a:p>
            <a:pPr indent="-228600" lvl="2" marL="1005839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SzPts val="1900"/>
              <a:buChar char="•"/>
            </a:pPr>
            <a:r>
              <a:rPr lang="en-US" sz="1900"/>
              <a:t>2.0 minimum GPA this year.  </a:t>
            </a:r>
            <a:endParaRPr sz="1900"/>
          </a:p>
          <a:p>
            <a:pPr indent="-88900" lvl="0" marL="34290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 b="1"/>
          </a:p>
          <a:p>
            <a:pPr indent="-228600" lvl="0" marL="34290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Char char="•"/>
            </a:pPr>
            <a:r>
              <a:rPr b="1" lang="en-US"/>
              <a:t>Bus Passes</a:t>
            </a:r>
            <a:endParaRPr/>
          </a:p>
          <a:p>
            <a:pPr indent="-228600" lvl="1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</a:pPr>
            <a:r>
              <a:rPr lang="en-US"/>
              <a:t>No Passes for HS Students except for academic purposes</a:t>
            </a:r>
            <a:endParaRPr/>
          </a:p>
          <a:p>
            <a:pPr indent="-228600" lvl="1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</a:pPr>
            <a:r>
              <a:rPr lang="en-US"/>
              <a:t>Bus is considered part of school day and all rules and expectations apply on the bus and at bus stops!</a:t>
            </a:r>
            <a:endParaRPr/>
          </a:p>
          <a:p>
            <a:pPr indent="0" lvl="1" marL="4114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Char char="•"/>
            </a:pPr>
            <a:r>
              <a:rPr b="1" lang="en-US"/>
              <a:t>HARASSMENT, INTIMIDATION, OR BULLYING – Don’t Do It!</a:t>
            </a:r>
            <a:endParaRPr b="1"/>
          </a:p>
          <a:p>
            <a:pPr indent="0" lvl="1" marL="411480" rtl="0" algn="l">
              <a:lnSpc>
                <a:spcPct val="100000"/>
              </a:lnSpc>
              <a:spcBef>
                <a:spcPts val="680"/>
              </a:spcBef>
              <a:spcAft>
                <a:spcPts val="0"/>
              </a:spcAft>
              <a:buSzPts val="3400"/>
              <a:buNone/>
            </a:pPr>
            <a:r>
              <a:t/>
            </a:r>
            <a:endParaRPr sz="3400"/>
          </a:p>
          <a:p>
            <a:pPr indent="-101600" lvl="1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 i="1">
              <a:solidFill>
                <a:schemeClr val="dk1"/>
              </a:solidFill>
            </a:endParaRPr>
          </a:p>
          <a:p>
            <a:pPr indent="0" lvl="0" marL="11430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 i="1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4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Splitting the Group</a:t>
            </a:r>
            <a:endParaRPr/>
          </a:p>
        </p:txBody>
      </p:sp>
      <p:sp>
        <p:nvSpPr>
          <p:cNvPr id="175" name="Google Shape;175;p14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US"/>
              <a:t>9th Graders - Please proceed to the HS Cafeteria to meet with Ms. Williamson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US"/>
              <a:t>Parents - Please stay here in the Gymnasium with Mr. Schmidt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7380a5df10_2_0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A little about me</a:t>
            </a:r>
            <a:endParaRPr/>
          </a:p>
        </p:txBody>
      </p:sp>
      <p:sp>
        <p:nvSpPr>
          <p:cNvPr id="182" name="Google Shape;182;g37380a5df10_2_0"/>
          <p:cNvSpPr txBox="1"/>
          <p:nvPr>
            <p:ph idx="1" type="body"/>
          </p:nvPr>
        </p:nvSpPr>
        <p:spPr>
          <a:xfrm>
            <a:off x="356550" y="1600200"/>
            <a:ext cx="7821300" cy="48006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40005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2700"/>
              <a:buChar char="•"/>
            </a:pPr>
            <a:r>
              <a:rPr lang="en-US" sz="3100"/>
              <a:t>Jeff Schmidt</a:t>
            </a:r>
            <a:endParaRPr sz="3100"/>
          </a:p>
          <a:p>
            <a:pPr indent="-42545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3100"/>
              <a:buChar char="•"/>
            </a:pPr>
            <a:r>
              <a:rPr lang="en-US" sz="3100"/>
              <a:t>10 </a:t>
            </a:r>
            <a:r>
              <a:rPr lang="en-US" sz="3100">
                <a:extLst>
                  <a:ext uri="http://customooxmlschemas.google.com/">
                    <go:slidesCustomData xmlns:go="http://customooxmlschemas.google.com/" textRoundtripDataId="7"/>
                  </a:ext>
                </a:extLst>
              </a:rPr>
              <a:t>years in education</a:t>
            </a:r>
            <a:endParaRPr sz="3100">
              <a:extLst>
                <a:ext uri="http://customooxmlschemas.google.com/">
                  <go:slidesCustomData xmlns:go="http://customooxmlschemas.google.com/" textRoundtripDataId="8"/>
                </a:ext>
              </a:extLst>
            </a:endParaRPr>
          </a:p>
          <a:p>
            <a:pPr indent="-42545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3100"/>
              <a:buChar char="•"/>
            </a:pPr>
            <a:r>
              <a:rPr lang="en-US" sz="3100">
                <a:extLst>
                  <a:ext uri="http://customooxmlschemas.google.com/">
                    <go:slidesCustomData xmlns:go="http://customooxmlschemas.google.com/" textRoundtripDataId="9"/>
                  </a:ext>
                </a:extLst>
              </a:rPr>
              <a:t>2nd year as an administrator</a:t>
            </a:r>
            <a:endParaRPr sz="3100">
              <a:extLst>
                <a:ext uri="http://customooxmlschemas.google.com/">
                  <go:slidesCustomData xmlns:go="http://customooxmlschemas.google.com/" textRoundtripDataId="10"/>
                </a:ext>
              </a:extLst>
            </a:endParaRPr>
          </a:p>
          <a:p>
            <a:pPr indent="-42545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3100"/>
              <a:buChar char="•"/>
            </a:pPr>
            <a:r>
              <a:rPr lang="en-US" sz="3100">
                <a:extLst>
                  <a:ext uri="http://customooxmlschemas.google.com/">
                    <go:slidesCustomData xmlns:go="http://customooxmlschemas.google.com/" textRoundtripDataId="11"/>
                  </a:ext>
                </a:extLst>
              </a:rPr>
              <a:t>Graduated from The University of Dayton</a:t>
            </a:r>
            <a:endParaRPr sz="3100">
              <a:extLst>
                <a:ext uri="http://customooxmlschemas.google.com/">
                  <go:slidesCustomData xmlns:go="http://customooxmlschemas.google.com/" textRoundtripDataId="12"/>
                </a:ext>
              </a:extLst>
            </a:endParaRPr>
          </a:p>
          <a:p>
            <a:pPr indent="-42545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3100"/>
              <a:buChar char="•"/>
            </a:pPr>
            <a:r>
              <a:rPr lang="en-US" sz="3100">
                <a:extLst>
                  <a:ext uri="http://customooxmlschemas.google.com/">
                    <go:slidesCustomData xmlns:go="http://customooxmlschemas.google.com/" textRoundtripDataId="13"/>
                  </a:ext>
                </a:extLst>
              </a:rPr>
              <a:t>Taught Social Studies MS, HS</a:t>
            </a:r>
            <a:endParaRPr sz="3100">
              <a:extLst>
                <a:ext uri="http://customooxmlschemas.google.com/">
                  <go:slidesCustomData xmlns:go="http://customooxmlschemas.google.com/" textRoundtripDataId="14"/>
                </a:ext>
              </a:extLst>
            </a:endParaRPr>
          </a:p>
          <a:p>
            <a:pPr indent="-42545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3100"/>
              <a:buChar char="•"/>
            </a:pPr>
            <a:r>
              <a:rPr lang="en-US" sz="3100">
                <a:extLst>
                  <a:ext uri="http://customooxmlschemas.google.com/">
                    <go:slidesCustomData xmlns:go="http://customooxmlschemas.google.com/" textRoundtripDataId="15"/>
                  </a:ext>
                </a:extLst>
              </a:rPr>
              <a:t>Coached HS Football</a:t>
            </a:r>
            <a:endParaRPr sz="3100">
              <a:extLst>
                <a:ext uri="http://customooxmlschemas.google.com/">
                  <go:slidesCustomData xmlns:go="http://customooxmlschemas.google.com/" textRoundtripDataId="16"/>
                </a:ext>
              </a:extLst>
            </a:endParaRPr>
          </a:p>
          <a:p>
            <a:pPr indent="-42545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3100"/>
              <a:buChar char="•"/>
            </a:pPr>
            <a:r>
              <a:rPr lang="en-US" sz="3100"/>
              <a:t>Grew up in NTLS.  Very involved playing sports and FFA</a:t>
            </a:r>
            <a:endParaRPr sz="31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6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4600"/>
              <a:buFont typeface="Cambria"/>
              <a:buNone/>
            </a:pPr>
            <a:r>
              <a:rPr lang="en-US">
                <a:solidFill>
                  <a:srgbClr val="FF6600"/>
                </a:solidFill>
              </a:rPr>
              <a:t>Counseling Office </a:t>
            </a:r>
            <a:endParaRPr/>
          </a:p>
        </p:txBody>
      </p:sp>
      <p:sp>
        <p:nvSpPr>
          <p:cNvPr id="188" name="Google Shape;188;p16"/>
          <p:cNvSpPr txBox="1"/>
          <p:nvPr>
            <p:ph idx="1" type="body"/>
          </p:nvPr>
        </p:nvSpPr>
        <p:spPr>
          <a:xfrm>
            <a:off x="457200" y="141765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lang="en-US"/>
              <a:t>School Counselor- Ms. Williamson</a:t>
            </a:r>
            <a:endParaRPr/>
          </a:p>
          <a:p>
            <a:pPr indent="-2032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School Counseling Secretary- Mrs. Collins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2032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Individual Student Planning</a:t>
            </a:r>
            <a:endParaRPr/>
          </a:p>
          <a:p>
            <a:pPr indent="-2032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Classroom Lessons</a:t>
            </a:r>
            <a:endParaRPr/>
          </a:p>
          <a:p>
            <a:pPr indent="-2032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Responsive Services</a:t>
            </a:r>
            <a:endParaRPr/>
          </a:p>
          <a:p>
            <a:pPr indent="-228600" lvl="1" marL="640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2200"/>
              <a:t>Individual &amp; Small Group Counseling, Peer Mediation, Crisis Intervention, Consultation/Collaboration with parents, teachers, administrators, and outside agencies</a:t>
            </a:r>
            <a:endParaRPr sz="2200"/>
          </a:p>
          <a:p>
            <a:pPr indent="-88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/>
          </a:p>
          <a:p>
            <a:pPr indent="0" lvl="1" marL="4114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88900" lvl="0" marL="34290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/>
          </a:p>
        </p:txBody>
      </p:sp>
      <p:sp>
        <p:nvSpPr>
          <p:cNvPr id="189" name="Google Shape;189;p16"/>
          <p:cNvSpPr txBox="1"/>
          <p:nvPr/>
        </p:nvSpPr>
        <p:spPr>
          <a:xfrm>
            <a:off x="390625" y="2355625"/>
            <a:ext cx="7159800" cy="16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Font typeface="Arial"/>
              <a:buNone/>
            </a:pPr>
            <a:r>
              <a:rPr b="0" i="0" lang="en-US" sz="4600" u="none" cap="none" strike="noStrik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rPr>
              <a:t>What Happens in the Counseling Office?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7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600"/>
              <a:buFont typeface="Cambria"/>
              <a:buNone/>
            </a:pPr>
            <a:r>
              <a:rPr lang="en-US"/>
              <a:t>HS Credit Requirements</a:t>
            </a:r>
            <a:endParaRPr sz="800"/>
          </a:p>
        </p:txBody>
      </p:sp>
      <p:sp>
        <p:nvSpPr>
          <p:cNvPr id="196" name="Google Shape;196;p17"/>
          <p:cNvSpPr txBox="1"/>
          <p:nvPr>
            <p:ph idx="1" type="body"/>
          </p:nvPr>
        </p:nvSpPr>
        <p:spPr>
          <a:xfrm>
            <a:off x="457200" y="1337750"/>
            <a:ext cx="7892400" cy="502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b="1" lang="en-US" sz="1800"/>
              <a:t>A total of 23 credits are required for graduation from National Trail High School:</a:t>
            </a:r>
            <a:endParaRPr b="1" i="1" sz="1800"/>
          </a:p>
          <a:p>
            <a:pPr indent="0" lvl="0" marL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1700"/>
              <a:t>	4.0 	Credits in English </a:t>
            </a:r>
            <a:endParaRPr b="1" sz="1700"/>
          </a:p>
          <a:p>
            <a:pPr indent="0" lvl="0" marL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1700"/>
              <a:t>	4.0 	Credits in Mathematics (including Algebra II)</a:t>
            </a:r>
            <a:endParaRPr b="1" sz="1700"/>
          </a:p>
          <a:p>
            <a:pPr indent="457200" lvl="0" marL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1700"/>
              <a:t>3.0 	Credits in Science</a:t>
            </a:r>
            <a:endParaRPr b="1" sz="1700"/>
          </a:p>
          <a:p>
            <a:pPr indent="457200" lvl="0" marL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1700"/>
              <a:t>3.0 	Credits in Social Studies (World, American &amp; Government)</a:t>
            </a:r>
            <a:endParaRPr sz="2300"/>
          </a:p>
          <a:p>
            <a:pPr indent="0" lvl="0" marL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1700"/>
              <a:t>	 .5	Credits in Physical Education (2 - ¼ credits classes)</a:t>
            </a:r>
            <a:endParaRPr i="1" sz="1700"/>
          </a:p>
          <a:p>
            <a:pPr indent="457200" lvl="0" marL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1700"/>
              <a:t> .5 	Credits in Health </a:t>
            </a:r>
            <a:endParaRPr b="1" sz="1700"/>
          </a:p>
          <a:p>
            <a:pPr indent="0" lvl="0" marL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1700"/>
              <a:t>	1.0    	Credits in Business/Computer</a:t>
            </a:r>
            <a:endParaRPr i="1" sz="1700"/>
          </a:p>
          <a:p>
            <a:pPr indent="0" lvl="0" marL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1700"/>
              <a:t>	1.0 	Credit in a Unified Art</a:t>
            </a:r>
            <a:endParaRPr sz="2300"/>
          </a:p>
          <a:p>
            <a:pPr indent="0" lvl="0" marL="9144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1700"/>
              <a:t>Unified Arts include: </a:t>
            </a:r>
            <a:r>
              <a:rPr lang="en-US" sz="1700"/>
              <a:t>Art, Music, Any Agriculture Class, French, Spanish, Business/Computer, Family and Consumer Science, or Graphic Design class </a:t>
            </a:r>
            <a:endParaRPr sz="2300"/>
          </a:p>
          <a:p>
            <a:pPr indent="0" lvl="0" marL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i="1" lang="en-US" sz="1700"/>
              <a:t>	</a:t>
            </a:r>
            <a:r>
              <a:rPr b="1" lang="en-US" sz="1700"/>
              <a:t>1.0</a:t>
            </a:r>
            <a:r>
              <a:rPr b="1" i="1" lang="en-US" sz="1700"/>
              <a:t>	</a:t>
            </a:r>
            <a:r>
              <a:rPr b="1" lang="en-US" sz="1700"/>
              <a:t>Credit in a Fine Art</a:t>
            </a:r>
            <a:endParaRPr sz="2300"/>
          </a:p>
          <a:p>
            <a:pPr indent="0" lvl="0" marL="9144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1700"/>
              <a:t>Fine Arts include: </a:t>
            </a:r>
            <a:r>
              <a:rPr lang="en-US" sz="1700"/>
              <a:t>Band, Steel Band, Choir, Guitar, Music Appreciation, Art and Graphic Design</a:t>
            </a:r>
            <a:endParaRPr sz="1700"/>
          </a:p>
          <a:p>
            <a:pPr indent="0" lvl="0" marL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1700"/>
              <a:t>	5.0	Elective Credits </a:t>
            </a:r>
            <a:endParaRPr i="1" sz="800"/>
          </a:p>
          <a:p>
            <a:pPr indent="-241300" lvl="0" marL="34290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800"/>
              <a:buChar char="•"/>
            </a:pPr>
            <a:r>
              <a:rPr lang="en-US" sz="1800"/>
              <a:t>More detailed information can be found in the National Trail High School Course Guide</a:t>
            </a:r>
            <a:endParaRPr sz="24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8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4400"/>
              <a:buFont typeface="Overlock"/>
              <a:buNone/>
            </a:pPr>
            <a:r>
              <a:rPr lang="en-US">
                <a:solidFill>
                  <a:srgbClr val="FF6600"/>
                </a:solidFill>
              </a:rPr>
              <a:t>What is a Credit?  </a:t>
            </a:r>
            <a:endParaRPr>
              <a:solidFill>
                <a:srgbClr val="FF6600"/>
              </a:solidFill>
            </a:endParaRPr>
          </a:p>
        </p:txBody>
      </p:sp>
      <p:sp>
        <p:nvSpPr>
          <p:cNvPr id="202" name="Google Shape;202;p18"/>
          <p:cNvSpPr txBox="1"/>
          <p:nvPr>
            <p:ph idx="1" type="body"/>
          </p:nvPr>
        </p:nvSpPr>
        <p:spPr>
          <a:xfrm>
            <a:off x="457200" y="1284300"/>
            <a:ext cx="79248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34290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Char char="•"/>
            </a:pPr>
            <a:r>
              <a:rPr b="1" lang="en-US"/>
              <a:t>How do you gain a credit? </a:t>
            </a:r>
            <a:endParaRPr b="1"/>
          </a:p>
          <a:p>
            <a:pPr indent="-228600" lvl="1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</a:pPr>
            <a:r>
              <a:rPr lang="en-US"/>
              <a:t>Semester 1 AVERAGE + Semester 2 AVERAGE = Final Grade </a:t>
            </a:r>
            <a:endParaRPr/>
          </a:p>
          <a:p>
            <a:pPr indent="-215900" lvl="1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Final Grade of 60% or Higher = Credit </a:t>
            </a:r>
            <a:endParaRPr/>
          </a:p>
          <a:p>
            <a:pPr indent="-215900" lvl="1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What is a semester exam (20% of final grade)</a:t>
            </a:r>
            <a:endParaRPr/>
          </a:p>
          <a:p>
            <a:pPr indent="0" lvl="0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b="1" lang="en-US"/>
              <a:t>“Retention” Policy</a:t>
            </a:r>
            <a:endParaRPr b="1"/>
          </a:p>
          <a:p>
            <a:pPr indent="-228600" lvl="1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5 credits to be promoted to the 10th grade</a:t>
            </a:r>
            <a:endParaRPr/>
          </a:p>
          <a:p>
            <a:pPr indent="-228600" lvl="1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11 credits to be promoted to the 11th grade</a:t>
            </a:r>
            <a:endParaRPr/>
          </a:p>
          <a:p>
            <a:pPr indent="-228600" lvl="1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17 credits to be promoted to the 12th grade</a:t>
            </a:r>
            <a:endParaRPr/>
          </a:p>
          <a:p>
            <a:pPr indent="0" lvl="0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b="1" lang="en-US"/>
              <a:t>Making up failed courses</a:t>
            </a:r>
            <a:endParaRPr b="1"/>
          </a:p>
          <a:p>
            <a:pPr indent="-228600" lvl="1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Summer school</a:t>
            </a:r>
            <a:endParaRPr/>
          </a:p>
          <a:p>
            <a:pPr indent="-228600" lvl="1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In schedule</a:t>
            </a:r>
            <a:endParaRPr/>
          </a:p>
          <a:p>
            <a:pPr indent="-228600" lvl="1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Credit Recovery - Last resort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9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600"/>
              <a:buFont typeface="Cambria"/>
              <a:buNone/>
            </a:pPr>
            <a:r>
              <a:rPr lang="en-US"/>
              <a:t>Graduation Requirements Class of 2029 and Beyond </a:t>
            </a:r>
            <a:endParaRPr/>
          </a:p>
        </p:txBody>
      </p:sp>
      <p:sp>
        <p:nvSpPr>
          <p:cNvPr id="208" name="Google Shape;208;p19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b="1" lang="en-US"/>
              <a:t>1st: Cover the basics</a:t>
            </a:r>
            <a:endParaRPr b="1"/>
          </a:p>
          <a:p>
            <a:pPr indent="-254000" lvl="1" marL="640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lang="en-US"/>
              <a:t>Meet graduation requirements (23 credits)</a:t>
            </a:r>
            <a:endParaRPr/>
          </a:p>
          <a:p>
            <a:pPr indent="0" lvl="0" marL="640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2032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b="1" lang="en-US"/>
              <a:t>2nd:</a:t>
            </a:r>
            <a:r>
              <a:rPr lang="en-US"/>
              <a:t> </a:t>
            </a:r>
            <a:r>
              <a:rPr b="1" lang="en-US"/>
              <a:t>Show competency</a:t>
            </a:r>
            <a:endParaRPr b="1"/>
          </a:p>
          <a:p>
            <a:pPr indent="-228600" lvl="1" marL="640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Earn a passing score on Ohio’s high school Algebra I and English II tests </a:t>
            </a:r>
            <a:r>
              <a:rPr b="1" lang="en-US"/>
              <a:t>OR</a:t>
            </a:r>
            <a:endParaRPr b="1"/>
          </a:p>
          <a:p>
            <a:pPr indent="-228600" lvl="1" marL="640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Option 1- Demonstrate two career-focused activities</a:t>
            </a:r>
            <a:endParaRPr/>
          </a:p>
          <a:p>
            <a:pPr indent="0" lvl="0" marL="640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000"/>
              <a:t>Option 2- Enlist in the military</a:t>
            </a:r>
            <a:endParaRPr sz="2000"/>
          </a:p>
          <a:p>
            <a:pPr indent="0" lvl="0" marL="640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000"/>
              <a:t>Option 3- Complete college coursework in math or english </a:t>
            </a:r>
            <a:endParaRPr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000"/>
          </a:p>
          <a:p>
            <a:pPr indent="-2286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b="1" lang="en-US"/>
              <a:t>3rd: Show readiness </a:t>
            </a:r>
            <a:endParaRPr b="1"/>
          </a:p>
          <a:p>
            <a:pPr indent="-228600" lvl="1" marL="640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Earn two diploma seals that line up with your goals and interests. At least one of the two must be Ohio-design.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*These requirements can also be found in the NTHS Course Guide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0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Parent/Teacher/Admin Partnership</a:t>
            </a:r>
            <a:endParaRPr/>
          </a:p>
        </p:txBody>
      </p:sp>
      <p:sp>
        <p:nvSpPr>
          <p:cNvPr id="215" name="Google Shape;215;p20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We are all here for the same goal - to get your student a diploma.</a:t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Communication is KEY</a:t>
            </a:r>
            <a:endParaRPr/>
          </a:p>
          <a:p>
            <a:pPr indent="-3429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Email</a:t>
            </a:r>
            <a:endParaRPr/>
          </a:p>
          <a:p>
            <a:pPr indent="-3429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Phone Calls</a:t>
            </a:r>
            <a:endParaRPr/>
          </a:p>
          <a:p>
            <a:pPr indent="-3429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Conferences</a:t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If there is an issue…</a:t>
            </a:r>
            <a:endParaRPr/>
          </a:p>
          <a:p>
            <a:pPr indent="-3429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…in class, start with the teacher</a:t>
            </a:r>
            <a:endParaRPr/>
          </a:p>
          <a:p>
            <a:pPr indent="-3429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…with a coach/advisor, contact them first</a:t>
            </a:r>
            <a:endParaRPr/>
          </a:p>
          <a:p>
            <a:pPr indent="-3429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…with peers, contact Mr. Schmidt</a:t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If the issue is not resolved with the teacher/advisor, call/email Mr. Schmidt. For coaches, contact Mr. Ferguson.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1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How we can work together</a:t>
            </a:r>
            <a:endParaRPr/>
          </a:p>
        </p:txBody>
      </p:sp>
      <p:sp>
        <p:nvSpPr>
          <p:cNvPr id="222" name="Google Shape;222;p21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Sleep is key for learning!</a:t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Communicate your concerns &amp; vice-versa - email and phone calls are helpful if there is an issue.</a:t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Follow grades on Moodle- these are updated weekly</a:t>
            </a:r>
            <a:endParaRPr/>
          </a:p>
          <a:p>
            <a:pPr indent="-3429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If you need logins &amp; passwords, contact the HS Office</a:t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Keep an eye on your child’s cell phone activity</a:t>
            </a:r>
            <a:endParaRPr/>
          </a:p>
          <a:p>
            <a:pPr indent="-3429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This is where we see the most harassment/bullying</a:t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Let us know if you see changes in behavior &amp; vice versa</a:t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Encourage them to be involved in some way</a:t>
            </a:r>
            <a:endParaRPr/>
          </a:p>
          <a:p>
            <a:pPr indent="-3429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Clubs, the arts, athletics, etc.</a:t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Help them set short-, mid-, and long-term goals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2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Discipline</a:t>
            </a:r>
            <a:endParaRPr/>
          </a:p>
        </p:txBody>
      </p:sp>
      <p:sp>
        <p:nvSpPr>
          <p:cNvPr id="229" name="Google Shape;229;p22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Three common disciplinary outcomes</a:t>
            </a:r>
            <a:endParaRPr/>
          </a:p>
          <a:p>
            <a:pPr indent="-3429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Detention (most common)</a:t>
            </a:r>
            <a:endParaRPr/>
          </a:p>
          <a:p>
            <a:pPr indent="-3429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ISD - In School Detention</a:t>
            </a:r>
            <a:endParaRPr/>
          </a:p>
          <a:p>
            <a:pPr indent="-34290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Out of School Suspension</a:t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Detention runs from 2:35-3:30pm - they must get their own ride home</a:t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ISD is in the Credit Recovery Room and monitored by Mr. Moore (Could Change Rooms)</a:t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OSS is a last resort and reserved for significant disciplinary issues</a:t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If ISD or Suspension is used, you will hear from me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3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Cambria"/>
              <a:buNone/>
            </a:pPr>
            <a:r>
              <a:rPr lang="en-US" sz="5400"/>
              <a:t>High School Tech</a:t>
            </a:r>
            <a:endParaRPr sz="800"/>
          </a:p>
        </p:txBody>
      </p:sp>
      <p:sp>
        <p:nvSpPr>
          <p:cNvPr id="235" name="Google Shape;235;p23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94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Char char="•"/>
            </a:pPr>
            <a:r>
              <a:rPr lang="en-US" sz="4400"/>
              <a:t>Laptop 1:1</a:t>
            </a:r>
            <a:endParaRPr sz="4000"/>
          </a:p>
          <a:p>
            <a:pPr indent="-254000" lvl="0" marL="34290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4000"/>
              <a:buChar char="•"/>
            </a:pPr>
            <a:r>
              <a:rPr lang="en-US" sz="4000"/>
              <a:t>BYOL (Bring Your Own Laptop)</a:t>
            </a:r>
            <a:endParaRPr/>
          </a:p>
          <a:p>
            <a:pPr indent="-254000" lvl="0" marL="34290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4000"/>
              <a:buChar char="•"/>
            </a:pPr>
            <a:r>
              <a:rPr lang="en-US" sz="4000"/>
              <a:t>Moodle</a:t>
            </a:r>
            <a:endParaRPr/>
          </a:p>
          <a:p>
            <a:pPr indent="-254000" lvl="0" marL="34290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4000"/>
              <a:buChar char="•"/>
            </a:pPr>
            <a:r>
              <a:rPr lang="en-US" sz="4000"/>
              <a:t>Electronic Communications</a:t>
            </a:r>
            <a:endParaRPr sz="4000"/>
          </a:p>
          <a:p>
            <a:pPr indent="-254000" lvl="0" marL="34290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4000"/>
              <a:buChar char="•"/>
            </a:pPr>
            <a:r>
              <a:rPr lang="en-US" sz="4000"/>
              <a:t>Laptop must be charged</a:t>
            </a:r>
            <a:endParaRPr sz="4000"/>
          </a:p>
          <a:p>
            <a:pPr indent="-254000" lvl="0" marL="34290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4000"/>
              <a:buChar char="•"/>
            </a:pPr>
            <a:r>
              <a:rPr lang="en-US" sz="4000"/>
              <a:t>Don’t damage/decorate the device or bag </a:t>
            </a:r>
            <a:endParaRPr sz="40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4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600"/>
              <a:buFont typeface="Cambria"/>
              <a:buNone/>
            </a:pPr>
            <a:r>
              <a:rPr lang="en-US"/>
              <a:t>Daily Schedule</a:t>
            </a:r>
            <a:endParaRPr sz="800"/>
          </a:p>
        </p:txBody>
      </p:sp>
      <p:sp>
        <p:nvSpPr>
          <p:cNvPr id="241" name="Google Shape;241;p24"/>
          <p:cNvSpPr txBox="1"/>
          <p:nvPr>
            <p:ph idx="1" type="body"/>
          </p:nvPr>
        </p:nvSpPr>
        <p:spPr>
          <a:xfrm>
            <a:off x="457200" y="1295400"/>
            <a:ext cx="8229600" cy="541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lang="en-US"/>
              <a:t>NTHS utilizes a Block Schedule </a:t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Char char="•"/>
            </a:pPr>
            <a:r>
              <a:rPr lang="en-US"/>
              <a:t>Schedule of days can be found on the website</a:t>
            </a:r>
            <a:endParaRPr/>
          </a:p>
          <a:p>
            <a:pPr indent="0" lvl="0" marL="11430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/>
          </a:p>
          <a:p>
            <a:pPr indent="-228600" lvl="1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</a:pPr>
            <a:r>
              <a:rPr lang="en-US"/>
              <a:t>Brown Day and Orange Days – Alternate each day</a:t>
            </a:r>
            <a:endParaRPr/>
          </a:p>
          <a:p>
            <a:pPr indent="-228600" lvl="2" marL="1005839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4 Classes Each Day</a:t>
            </a:r>
            <a:endParaRPr/>
          </a:p>
          <a:p>
            <a:pPr indent="-228600" lvl="2" marL="1005839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82 Minute Class Periods</a:t>
            </a:r>
            <a:endParaRPr/>
          </a:p>
          <a:p>
            <a:pPr indent="-228600" lvl="2" marL="1005839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30 Minute Lunch</a:t>
            </a:r>
            <a:endParaRPr/>
          </a:p>
          <a:p>
            <a:pPr indent="-228600" lvl="2" marL="1005839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30 Minute Blazer Time </a:t>
            </a:r>
            <a:endParaRPr/>
          </a:p>
          <a:p>
            <a:pPr indent="-342900" lvl="3" marL="1828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Used for Clubs</a:t>
            </a:r>
            <a:endParaRPr/>
          </a:p>
          <a:p>
            <a:pPr indent="-228600" lvl="2" marL="1005839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30 Minute Intervention</a:t>
            </a:r>
            <a:endParaRPr/>
          </a:p>
          <a:p>
            <a:pPr indent="-228600" lvl="2" marL="1005839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3 Minute Class Change</a:t>
            </a:r>
            <a:endParaRPr/>
          </a:p>
          <a:p>
            <a:pPr indent="-342900" lvl="3" marL="1828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7 Minute Class Change between 1st Block and 2nd Block</a:t>
            </a:r>
            <a:endParaRPr/>
          </a:p>
          <a:p>
            <a:pPr indent="-342900" lvl="4" marL="22860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2nd Chance Breakfast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101600" lvl="1" marL="64008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5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E+R=O</a:t>
            </a:r>
            <a:endParaRPr/>
          </a:p>
        </p:txBody>
      </p:sp>
      <p:sp>
        <p:nvSpPr>
          <p:cNvPr id="248" name="Google Shape;248;p25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600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Event + Response = Outcome</a:t>
            </a:r>
            <a:endParaRPr sz="460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“I don’t control events. I do control my response.” - Brian Kight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6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3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3200"/>
              <a:t>Disciplined vs. Default Responses &amp; Being Above the Line</a:t>
            </a:r>
            <a:endParaRPr sz="3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55" name="Google Shape;255;p26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256" name="Google Shape;256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00250" y="1428750"/>
            <a:ext cx="51435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7"/>
          <p:cNvSpPr txBox="1"/>
          <p:nvPr>
            <p:ph type="title"/>
          </p:nvPr>
        </p:nvSpPr>
        <p:spPr>
          <a:xfrm>
            <a:off x="457200" y="-12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No BCD</a:t>
            </a:r>
            <a:endParaRPr/>
          </a:p>
        </p:txBody>
      </p:sp>
      <p:sp>
        <p:nvSpPr>
          <p:cNvPr id="263" name="Google Shape;263;p27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264" name="Google Shape;264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1258525"/>
            <a:ext cx="7619999" cy="5400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8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20 Sq. Ft.</a:t>
            </a:r>
            <a:endParaRPr/>
          </a:p>
        </p:txBody>
      </p:sp>
      <p:sp>
        <p:nvSpPr>
          <p:cNvPr id="271" name="Google Shape;271;p28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873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500"/>
              <a:buFont typeface="Arial"/>
              <a:buChar char="•"/>
            </a:pPr>
            <a:r>
              <a:rPr lang="en-US" sz="2500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This is everyone in your circle</a:t>
            </a:r>
            <a:endParaRPr sz="250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73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500"/>
              <a:buFont typeface="Arial"/>
              <a:buChar char="•"/>
            </a:pPr>
            <a:r>
              <a:rPr lang="en-US" sz="2500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Your interactions with them are EVENTS</a:t>
            </a:r>
            <a:endParaRPr sz="250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73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500"/>
              <a:buFont typeface="Arial"/>
              <a:buChar char="•"/>
            </a:pPr>
            <a:r>
              <a:rPr lang="en-US" sz="2500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Your RESPONSES and their RESPONSES will affect the OUTCOME</a:t>
            </a:r>
            <a:endParaRPr sz="250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73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500"/>
              <a:buFont typeface="Arial"/>
              <a:buChar char="•"/>
            </a:pPr>
            <a:r>
              <a:rPr lang="en-US" sz="2500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As a school, this means doing your best to make every interaction positive.</a:t>
            </a:r>
            <a:endParaRPr sz="29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9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Cambria"/>
              <a:buNone/>
            </a:pPr>
            <a:r>
              <a:rPr lang="en-US"/>
              <a:t>THE R FACTOR</a:t>
            </a:r>
            <a:endParaRPr/>
          </a:p>
        </p:txBody>
      </p:sp>
      <p:sp>
        <p:nvSpPr>
          <p:cNvPr id="277" name="Google Shape;277;p29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t/>
            </a:r>
            <a:endParaRPr/>
          </a:p>
        </p:txBody>
      </p:sp>
      <p:pic>
        <p:nvPicPr>
          <p:cNvPr id="278" name="Google Shape;278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93122" y="1600200"/>
            <a:ext cx="5748165" cy="480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0"/>
          <p:cNvSpPr txBox="1"/>
          <p:nvPr>
            <p:ph idx="1" type="body"/>
          </p:nvPr>
        </p:nvSpPr>
        <p:spPr>
          <a:xfrm>
            <a:off x="609600" y="1143000"/>
            <a:ext cx="7620000" cy="441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11430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b="1" lang="en-US" sz="2000"/>
              <a:t>HIGH SCHOOL COMMUNICATION    </a:t>
            </a:r>
            <a:r>
              <a:rPr b="1" lang="en-US" sz="875"/>
              <a:t>SH</a:t>
            </a:r>
            <a:endParaRPr/>
          </a:p>
          <a:p>
            <a:pPr indent="0" lvl="0" marL="114300" rtl="0" algn="l">
              <a:lnSpc>
                <a:spcPct val="80000"/>
              </a:lnSpc>
              <a:spcBef>
                <a:spcPts val="375"/>
              </a:spcBef>
              <a:spcAft>
                <a:spcPts val="0"/>
              </a:spcAft>
              <a:buSzPts val="1875"/>
              <a:buNone/>
            </a:pPr>
            <a:r>
              <a:t/>
            </a:r>
            <a:endParaRPr sz="1875"/>
          </a:p>
          <a:p>
            <a:pPr indent="0" lvl="0" marL="114300" rtl="0" algn="l">
              <a:lnSpc>
                <a:spcPct val="80000"/>
              </a:lnSpc>
              <a:spcBef>
                <a:spcPts val="375"/>
              </a:spcBef>
              <a:spcAft>
                <a:spcPts val="0"/>
              </a:spcAft>
              <a:buSzPts val="1875"/>
              <a:buNone/>
            </a:pPr>
            <a:r>
              <a:rPr lang="en-US" sz="1875"/>
              <a:t>Twitter</a:t>
            </a:r>
            <a:endParaRPr sz="1875"/>
          </a:p>
          <a:p>
            <a:pPr indent="-228600" lvl="1" marL="64008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@NationalTrailAD</a:t>
            </a:r>
            <a:endParaRPr sz="2000"/>
          </a:p>
          <a:p>
            <a:pPr indent="0" lvl="1" marL="0" rtl="0" algn="l">
              <a:lnSpc>
                <a:spcPct val="80000"/>
              </a:lnSpc>
              <a:spcBef>
                <a:spcPts val="100"/>
              </a:spcBef>
              <a:spcAft>
                <a:spcPts val="0"/>
              </a:spcAft>
              <a:buSzPts val="500"/>
              <a:buNone/>
            </a:pPr>
            <a:r>
              <a:t/>
            </a:r>
            <a:endParaRPr sz="500"/>
          </a:p>
          <a:p>
            <a:pPr indent="0" lvl="1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rPr b="1" lang="en-US" sz="2000"/>
              <a:t>WEBSITES </a:t>
            </a:r>
            <a:endParaRPr/>
          </a:p>
          <a:p>
            <a:pPr indent="-228600" lvl="1" marL="64008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</a:pPr>
            <a:r>
              <a:rPr lang="en-US" sz="2000" u="sng">
                <a:solidFill>
                  <a:schemeClr val="hlink"/>
                </a:solidFill>
                <a:hlinkClick r:id="rId3"/>
              </a:rPr>
              <a:t>www.blazerathletics.org</a:t>
            </a:r>
            <a:endParaRPr sz="2000"/>
          </a:p>
          <a:p>
            <a:pPr indent="-228600" lvl="1" marL="64008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</a:pPr>
            <a:r>
              <a:rPr lang="en-US" sz="2000" u="sng">
                <a:solidFill>
                  <a:schemeClr val="hlink"/>
                </a:solidFill>
                <a:hlinkClick r:id="rId4"/>
              </a:rPr>
              <a:t>www.nationaltrail.k12.oh.us</a:t>
            </a:r>
            <a:r>
              <a:rPr lang="en-US" sz="2000"/>
              <a:t> </a:t>
            </a:r>
            <a:endParaRPr sz="562"/>
          </a:p>
          <a:p>
            <a:pPr indent="0" lvl="1" marL="411480" rtl="0" algn="l">
              <a:lnSpc>
                <a:spcPct val="80000"/>
              </a:lnSpc>
              <a:spcBef>
                <a:spcPts val="112"/>
              </a:spcBef>
              <a:spcAft>
                <a:spcPts val="0"/>
              </a:spcAft>
              <a:buSzPts val="562"/>
              <a:buNone/>
            </a:pPr>
            <a:r>
              <a:t/>
            </a:r>
            <a:endParaRPr sz="562"/>
          </a:p>
          <a:p>
            <a:pPr indent="0" lvl="0" marL="114300" rtl="0" algn="l">
              <a:lnSpc>
                <a:spcPct val="80000"/>
              </a:lnSpc>
              <a:spcBef>
                <a:spcPts val="375"/>
              </a:spcBef>
              <a:spcAft>
                <a:spcPts val="0"/>
              </a:spcAft>
              <a:buSzPts val="1875"/>
              <a:buNone/>
            </a:pPr>
            <a:r>
              <a:rPr lang="en-US" sz="1875"/>
              <a:t>Facebook</a:t>
            </a:r>
            <a:endParaRPr/>
          </a:p>
          <a:p>
            <a:pPr indent="-228600" lvl="1" marL="640080" rtl="0" algn="l">
              <a:lnSpc>
                <a:spcPct val="80000"/>
              </a:lnSpc>
              <a:spcBef>
                <a:spcPts val="375"/>
              </a:spcBef>
              <a:spcAft>
                <a:spcPts val="0"/>
              </a:spcAft>
              <a:buSzPts val="1875"/>
              <a:buChar char="•"/>
            </a:pPr>
            <a:r>
              <a:rPr lang="en-US" sz="1875"/>
              <a:t>National Trail Local School District</a:t>
            </a:r>
            <a:endParaRPr sz="562"/>
          </a:p>
          <a:p>
            <a:pPr indent="-192912" lvl="1" marL="640080" rtl="0" algn="l">
              <a:lnSpc>
                <a:spcPct val="80000"/>
              </a:lnSpc>
              <a:spcBef>
                <a:spcPts val="112"/>
              </a:spcBef>
              <a:spcAft>
                <a:spcPts val="0"/>
              </a:spcAft>
              <a:buSzPts val="562"/>
              <a:buNone/>
            </a:pPr>
            <a:r>
              <a:t/>
            </a:r>
            <a:endParaRPr sz="562"/>
          </a:p>
          <a:p>
            <a:pPr indent="0" lvl="0" marL="114300" rtl="0" algn="l">
              <a:lnSpc>
                <a:spcPct val="80000"/>
              </a:lnSpc>
              <a:spcBef>
                <a:spcPts val="375"/>
              </a:spcBef>
              <a:spcAft>
                <a:spcPts val="0"/>
              </a:spcAft>
              <a:buSzPts val="1875"/>
              <a:buNone/>
            </a:pPr>
            <a:r>
              <a:rPr lang="en-US" sz="1875"/>
              <a:t>Email Communication</a:t>
            </a:r>
            <a:endParaRPr/>
          </a:p>
          <a:p>
            <a:pPr indent="-228600" lvl="1" marL="640080" rtl="0" algn="l">
              <a:lnSpc>
                <a:spcPct val="80000"/>
              </a:lnSpc>
              <a:spcBef>
                <a:spcPts val="375"/>
              </a:spcBef>
              <a:spcAft>
                <a:spcPts val="0"/>
              </a:spcAft>
              <a:buSzPts val="1875"/>
              <a:buChar char="•"/>
            </a:pPr>
            <a:r>
              <a:rPr lang="en-US" sz="1875"/>
              <a:t>Morning Announcements </a:t>
            </a:r>
            <a:endParaRPr/>
          </a:p>
          <a:p>
            <a:pPr indent="-228600" lvl="1" marL="640080" rtl="0" algn="l">
              <a:lnSpc>
                <a:spcPct val="80000"/>
              </a:lnSpc>
              <a:spcBef>
                <a:spcPts val="375"/>
              </a:spcBef>
              <a:spcAft>
                <a:spcPts val="0"/>
              </a:spcAft>
              <a:buSzPts val="1875"/>
              <a:buChar char="•"/>
            </a:pPr>
            <a:r>
              <a:rPr lang="en-US" sz="1875"/>
              <a:t>Scholarship Information</a:t>
            </a:r>
            <a:endParaRPr/>
          </a:p>
          <a:p>
            <a:pPr indent="-228600" lvl="1" marL="640080" rtl="0" algn="l">
              <a:lnSpc>
                <a:spcPct val="80000"/>
              </a:lnSpc>
              <a:spcBef>
                <a:spcPts val="375"/>
              </a:spcBef>
              <a:spcAft>
                <a:spcPts val="0"/>
              </a:spcAft>
              <a:buSzPts val="1875"/>
              <a:buChar char="•"/>
            </a:pPr>
            <a:r>
              <a:rPr lang="en-US" sz="1875"/>
              <a:t>ParentSquare</a:t>
            </a:r>
            <a:endParaRPr sz="562"/>
          </a:p>
          <a:p>
            <a:pPr indent="-145287" lvl="1" marL="640080" rtl="0" algn="l">
              <a:lnSpc>
                <a:spcPct val="80000"/>
              </a:lnSpc>
              <a:spcBef>
                <a:spcPts val="262"/>
              </a:spcBef>
              <a:spcAft>
                <a:spcPts val="0"/>
              </a:spcAft>
              <a:buSzPts val="1312"/>
              <a:buNone/>
            </a:pPr>
            <a:r>
              <a:t/>
            </a:r>
            <a:endParaRPr sz="1312"/>
          </a:p>
          <a:p>
            <a:pPr indent="-149225" lvl="1" marL="640080" rtl="0" algn="l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250"/>
              <a:buNone/>
            </a:pPr>
            <a:r>
              <a:t/>
            </a:r>
            <a:endParaRPr sz="1250"/>
          </a:p>
          <a:p>
            <a:pPr indent="-149225" lvl="1" marL="640080" rtl="0" algn="l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250"/>
              <a:buNone/>
            </a:pPr>
            <a:r>
              <a:t/>
            </a:r>
            <a:endParaRPr sz="1250"/>
          </a:p>
          <a:p>
            <a:pPr indent="0" lvl="1" marL="411480" rtl="0" algn="l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250"/>
              <a:buNone/>
            </a:pPr>
            <a:r>
              <a:t/>
            </a:r>
            <a:endParaRPr sz="125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31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ParentSquare	</a:t>
            </a:r>
            <a:endParaRPr/>
          </a:p>
        </p:txBody>
      </p:sp>
      <p:sp>
        <p:nvSpPr>
          <p:cNvPr id="290" name="Google Shape;290;p31"/>
          <p:cNvSpPr txBox="1"/>
          <p:nvPr>
            <p:ph idx="1" type="body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There is a Direct Messaging Feature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34290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Set up your method of alert</a:t>
            </a:r>
            <a:endParaRPr/>
          </a:p>
          <a:p>
            <a:pPr indent="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Check for updates and reminders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2"/>
          <p:cNvSpPr txBox="1"/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600"/>
              <a:buFont typeface="Cambria"/>
              <a:buNone/>
            </a:pPr>
            <a:r>
              <a:rPr lang="en-US"/>
              <a:t>Remember the goal</a:t>
            </a:r>
            <a:endParaRPr/>
          </a:p>
        </p:txBody>
      </p:sp>
      <p:sp>
        <p:nvSpPr>
          <p:cNvPr id="296" name="Google Shape;296;p32"/>
          <p:cNvSpPr/>
          <p:nvPr/>
        </p:nvSpPr>
        <p:spPr>
          <a:xfrm>
            <a:off x="989611" y="2321050"/>
            <a:ext cx="6677100" cy="175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en-US" sz="5400" u="none" cap="none" strike="noStrike">
                <a:solidFill>
                  <a:srgbClr val="BABABA"/>
                </a:solidFill>
                <a:latin typeface="Calibri"/>
                <a:ea typeface="Calibri"/>
                <a:cs typeface="Calibri"/>
                <a:sym typeface="Calibri"/>
              </a:rPr>
              <a:t>GRADUATION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en-US" sz="5400" u="none" cap="none" strike="noStrike">
                <a:solidFill>
                  <a:srgbClr val="BABABA"/>
                </a:solidFill>
                <a:latin typeface="Calibri"/>
                <a:ea typeface="Calibri"/>
                <a:cs typeface="Calibri"/>
                <a:sym typeface="Calibri"/>
              </a:rPr>
              <a:t>In May of </a:t>
            </a:r>
            <a:r>
              <a:rPr b="1" lang="en-US" sz="5400">
                <a:solidFill>
                  <a:srgbClr val="BABABA"/>
                </a:solidFill>
                <a:latin typeface="Calibri"/>
                <a:ea typeface="Calibri"/>
                <a:cs typeface="Calibri"/>
                <a:sym typeface="Calibri"/>
              </a:rPr>
              <a:t>2030</a:t>
            </a:r>
            <a:endParaRPr b="1" i="0" sz="5400" u="none" cap="none" strike="noStrike">
              <a:solidFill>
                <a:srgbClr val="BABAB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3"/>
          <p:cNvSpPr txBox="1"/>
          <p:nvPr>
            <p:ph type="title"/>
          </p:nvPr>
        </p:nvSpPr>
        <p:spPr>
          <a:xfrm>
            <a:off x="535575" y="91178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600"/>
              <a:buFont typeface="Cambria"/>
              <a:buNone/>
            </a:pPr>
            <a:r>
              <a:rPr lang="en-US"/>
              <a:t>Important Dates</a:t>
            </a:r>
            <a:endParaRPr/>
          </a:p>
        </p:txBody>
      </p:sp>
      <p:sp>
        <p:nvSpPr>
          <p:cNvPr id="302" name="Google Shape;302;p33"/>
          <p:cNvSpPr txBox="1"/>
          <p:nvPr>
            <p:ph idx="1" type="body"/>
          </p:nvPr>
        </p:nvSpPr>
        <p:spPr>
          <a:xfrm>
            <a:off x="436225" y="21944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rPr lang="en-US"/>
              <a:t>Thursday</a:t>
            </a:r>
            <a:r>
              <a:rPr lang="en-US">
                <a:extLst>
                  <a:ext uri="http://customooxmlschemas.google.com/">
                    <go:slidesCustomData xmlns:go="http://customooxmlschemas.google.com/" textRoundtripDataId="17"/>
                  </a:ext>
                </a:extLst>
              </a:rPr>
              <a:t>, August 20th- First Day of School 7:30 am</a:t>
            </a:r>
            <a:endParaRPr>
              <a:extLst>
                <a:ext uri="http://customooxmlschemas.google.com/">
                  <go:slidesCustomData xmlns:go="http://customooxmlschemas.google.com/" textRoundtripDataId="18"/>
                </a:ext>
              </a:extLst>
            </a:endParaRPr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>
              <a:extLst>
                <a:ext uri="http://customooxmlschemas.google.com/">
                  <go:slidesCustomData xmlns:go="http://customooxmlschemas.google.com/" textRoundtripDataId="19"/>
                </a:ext>
              </a:extLst>
            </a:endParaRPr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rPr lang="en-US">
                <a:extLst>
                  <a:ext uri="http://customooxmlschemas.google.com/">
                    <go:slidesCustomData xmlns:go="http://customooxmlschemas.google.com/" textRoundtripDataId="20"/>
                  </a:ext>
                </a:extLst>
              </a:rPr>
              <a:t>Monday, September 7th- No School</a:t>
            </a:r>
            <a:endParaRPr>
              <a:extLst>
                <a:ext uri="http://customooxmlschemas.google.com/">
                  <go:slidesCustomData xmlns:go="http://customooxmlschemas.google.com/" textRoundtripDataId="21"/>
                </a:ext>
              </a:extLst>
            </a:endParaRPr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>
              <a:extLst>
                <a:ext uri="http://customooxmlschemas.google.com/">
                  <go:slidesCustomData xmlns:go="http://customooxmlschemas.google.com/" textRoundtripDataId="22"/>
                </a:ext>
              </a:extLst>
            </a:endParaRPr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rPr lang="en-US">
                <a:extLst>
                  <a:ext uri="http://customooxmlschemas.google.com/">
                    <go:slidesCustomData xmlns:go="http://customooxmlschemas.google.com/" textRoundtripDataId="23"/>
                  </a:ext>
                </a:extLst>
              </a:rPr>
              <a:t>Friday, September 4th- Commit to Graduate</a:t>
            </a:r>
            <a:endParaRPr>
              <a:extLst>
                <a:ext uri="http://customooxmlschemas.google.com/">
                  <go:slidesCustomData xmlns:go="http://customooxmlschemas.google.com/" textRoundtripDataId="24"/>
                </a:ext>
              </a:extLst>
            </a:endParaRPr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>
              <a:extLst>
                <a:ext uri="http://customooxmlschemas.google.com/">
                  <go:slidesCustomData xmlns:go="http://customooxmlschemas.google.com/" textRoundtripDataId="25"/>
                </a:ext>
              </a:extLst>
            </a:endParaRPr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rPr lang="en-US">
                <a:extLst>
                  <a:ext uri="http://customooxmlschemas.google.com/">
                    <go:slidesCustomData xmlns:go="http://customooxmlschemas.google.com/" textRoundtripDataId="26"/>
                  </a:ext>
                </a:extLst>
              </a:rPr>
              <a:t>Thursday, September 24th- HS/MS Picture Day </a:t>
            </a:r>
            <a:endParaRPr>
              <a:extLst>
                <a:ext uri="http://customooxmlschemas.google.com/">
                  <go:slidesCustomData xmlns:go="http://customooxmlschemas.google.com/" textRoundtripDataId="27"/>
                </a:ext>
              </a:extLst>
            </a:endParaRPr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>
              <a:extLst>
                <a:ext uri="http://customooxmlschemas.google.com/">
                  <go:slidesCustomData xmlns:go="http://customooxmlschemas.google.com/" textRoundtripDataId="28"/>
                </a:ext>
              </a:extLst>
            </a:endParaRPr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rPr lang="en-US">
                <a:extLst>
                  <a:ext uri="http://customooxmlschemas.google.com/">
                    <go:slidesCustomData xmlns:go="http://customooxmlschemas.google.com/" textRoundtripDataId="29"/>
                  </a:ext>
                </a:extLst>
              </a:rPr>
              <a:t>Thursday, September 24th- HS Conference Night </a:t>
            </a:r>
            <a:endParaRPr>
              <a:extLst>
                <a:ext uri="http://customooxmlschemas.google.com/">
                  <go:slidesCustomData xmlns:go="http://customooxmlschemas.google.com/" textRoundtripDataId="30"/>
                </a:ext>
              </a:extLst>
            </a:endParaRPr>
          </a:p>
          <a:p>
            <a:pPr indent="0" lvl="0" marL="274320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rPr lang="en-US">
                <a:extLst>
                  <a:ext uri="http://customooxmlschemas.google.com/">
                    <go:slidesCustomData xmlns:go="http://customooxmlschemas.google.com/" textRoundtripDataId="31"/>
                  </a:ext>
                </a:extLst>
              </a:rPr>
              <a:t>       3:00 pm-6:30 pm</a:t>
            </a:r>
            <a:endParaRPr>
              <a:extLst>
                <a:ext uri="http://customooxmlschemas.google.com/">
                  <go:slidesCustomData xmlns:go="http://customooxmlschemas.google.com/" textRoundtripDataId="32"/>
                </a:ext>
              </a:extLst>
            </a:endParaRPr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</a:pPr>
            <a:r>
              <a:rPr lang="en-US">
                <a:extLst>
                  <a:ext uri="http://customooxmlschemas.google.com/">
                    <go:slidesCustomData xmlns:go="http://customooxmlschemas.google.com/" textRoundtripDataId="33"/>
                  </a:ext>
                </a:extLst>
              </a:rPr>
              <a:t>Friday, September 25th- No School/PD Day</a:t>
            </a:r>
            <a:endParaRPr/>
          </a:p>
        </p:txBody>
      </p:sp>
      <p:pic>
        <p:nvPicPr>
          <p:cNvPr id="303" name="Google Shape;303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02888" y="251300"/>
            <a:ext cx="2352675" cy="194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34"/>
          <p:cNvSpPr txBox="1"/>
          <p:nvPr>
            <p:ph idx="1" type="body"/>
          </p:nvPr>
        </p:nvSpPr>
        <p:spPr>
          <a:xfrm>
            <a:off x="512625" y="3037250"/>
            <a:ext cx="7497000" cy="253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3429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6100">
                <a:latin typeface="Lobster"/>
                <a:ea typeface="Lobster"/>
                <a:cs typeface="Lobster"/>
                <a:sym typeface="Lobster"/>
              </a:rPr>
              <a:t>Thursday</a:t>
            </a:r>
            <a:r>
              <a:rPr lang="en-US" sz="6100">
                <a:latin typeface="Lobster"/>
                <a:ea typeface="Lobster"/>
                <a:cs typeface="Lobster"/>
                <a:sym typeface="Lobster"/>
                <a:extLst>
                  <a:ext uri="http://customooxmlschemas.google.com/">
                    <go:slidesCustomData xmlns:go="http://customooxmlschemas.google.com/" textRoundtripDataId="34"/>
                  </a:ext>
                </a:extLst>
              </a:rPr>
              <a:t>, August 20th 7:30 am</a:t>
            </a:r>
            <a:endParaRPr sz="2500"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309" name="Google Shape;309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88875" y="123050"/>
            <a:ext cx="3860500" cy="291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49375" y="4772025"/>
            <a:ext cx="2190750" cy="2085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Adjacency">
  <a:themeElements>
    <a:clrScheme name="Custom 9">
      <a:dk1>
        <a:srgbClr val="000000"/>
      </a:dk1>
      <a:lt1>
        <a:srgbClr val="FFFFFF"/>
      </a:lt1>
      <a:dk2>
        <a:srgbClr val="FF6600"/>
      </a:dk2>
      <a:lt2>
        <a:srgbClr val="CDD7D9"/>
      </a:lt2>
      <a:accent1>
        <a:srgbClr val="CC6600"/>
      </a:accent1>
      <a:accent2>
        <a:srgbClr val="FF3300"/>
      </a:accent2>
      <a:accent3>
        <a:srgbClr val="663300"/>
      </a:accent3>
      <a:accent4>
        <a:srgbClr val="000000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